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notesMasterIdLst>
    <p:notesMasterId r:id="rId20"/>
  </p:notesMasterIdLst>
  <p:sldIdLst>
    <p:sldId id="256" r:id="rId2"/>
    <p:sldId id="260" r:id="rId3"/>
    <p:sldId id="264" r:id="rId4"/>
    <p:sldId id="258" r:id="rId5"/>
    <p:sldId id="266" r:id="rId6"/>
    <p:sldId id="272" r:id="rId7"/>
    <p:sldId id="271" r:id="rId8"/>
    <p:sldId id="273" r:id="rId9"/>
    <p:sldId id="267" r:id="rId10"/>
    <p:sldId id="257" r:id="rId11"/>
    <p:sldId id="274" r:id="rId12"/>
    <p:sldId id="259" r:id="rId13"/>
    <p:sldId id="261" r:id="rId14"/>
    <p:sldId id="262" r:id="rId15"/>
    <p:sldId id="263" r:id="rId16"/>
    <p:sldId id="276" r:id="rId17"/>
    <p:sldId id="26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8" autoAdjust="0"/>
    <p:restoredTop sz="94637"/>
  </p:normalViewPr>
  <p:slideViewPr>
    <p:cSldViewPr snapToGrid="0">
      <p:cViewPr varScale="1">
        <p:scale>
          <a:sx n="104" d="100"/>
          <a:sy n="104" d="100"/>
        </p:scale>
        <p:origin x="528" y="192"/>
      </p:cViewPr>
      <p:guideLst/>
    </p:cSldViewPr>
  </p:slideViewPr>
  <p:notesTextViewPr>
    <p:cViewPr>
      <p:scale>
        <a:sx n="1" d="1"/>
        <a:sy n="1" d="1"/>
      </p:scale>
      <p:origin x="0" y="0"/>
    </p:cViewPr>
  </p:notesTextViewPr>
  <p:sorterViewPr>
    <p:cViewPr varScale="1">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74116-7575-4B6B-9F48-EF596EA37064}" type="datetimeFigureOut">
              <a:rPr lang="de-DE" smtClean="0"/>
              <a:t>27.05.24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26E04-8EC5-45B4-901D-A385AFB530D2}" type="slidenum">
              <a:rPr lang="de-DE" smtClean="0"/>
              <a:t>‹#›</a:t>
            </a:fld>
            <a:endParaRPr lang="de-DE"/>
          </a:p>
        </p:txBody>
      </p:sp>
    </p:spTree>
    <p:extLst>
      <p:ext uri="{BB962C8B-B14F-4D97-AF65-F5344CB8AC3E}">
        <p14:creationId xmlns:p14="http://schemas.microsoft.com/office/powerpoint/2010/main" val="343489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gif"/><Relationship Id="rId4" Type="http://schemas.openxmlformats.org/officeDocument/2006/relationships/image" Target="../media/image6.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635D-0CB8-5BC9-0762-D74A770AAFA9}"/>
              </a:ext>
            </a:extLst>
          </p:cNvPr>
          <p:cNvSpPr>
            <a:spLocks noGrp="1"/>
          </p:cNvSpPr>
          <p:nvPr>
            <p:ph type="ctrTitle" hasCustomPrompt="1"/>
          </p:nvPr>
        </p:nvSpPr>
        <p:spPr>
          <a:xfrm>
            <a:off x="1524000" y="1989310"/>
            <a:ext cx="9144000" cy="1739036"/>
          </a:xfrm>
        </p:spPr>
        <p:txBody>
          <a:bodyPr anchor="ctr">
            <a:normAutofit/>
          </a:bodyPr>
          <a:lstStyle>
            <a:lvl1pPr algn="ctr">
              <a:defRPr sz="4000"/>
            </a:lvl1pPr>
          </a:lstStyle>
          <a:p>
            <a:r>
              <a:rPr lang="en-US" dirty="0"/>
              <a:t>Click to edit the Master title style</a:t>
            </a:r>
            <a:endParaRPr lang="en-ID" dirty="0"/>
          </a:p>
        </p:txBody>
      </p:sp>
      <p:sp>
        <p:nvSpPr>
          <p:cNvPr id="3" name="Subtitle 2">
            <a:extLst>
              <a:ext uri="{FF2B5EF4-FFF2-40B4-BE49-F238E27FC236}">
                <a16:creationId xmlns:a16="http://schemas.microsoft.com/office/drawing/2014/main" id="{CF90036C-A25F-13FC-AB18-0673A5D67FCE}"/>
              </a:ext>
            </a:extLst>
          </p:cNvPr>
          <p:cNvSpPr>
            <a:spLocks noGrp="1"/>
          </p:cNvSpPr>
          <p:nvPr>
            <p:ph type="subTitle" idx="1"/>
          </p:nvPr>
        </p:nvSpPr>
        <p:spPr>
          <a:xfrm>
            <a:off x="1524000" y="3805836"/>
            <a:ext cx="9144000" cy="126020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dirty="0"/>
          </a:p>
        </p:txBody>
      </p:sp>
      <p:sp>
        <p:nvSpPr>
          <p:cNvPr id="7" name="Rectangle 6">
            <a:extLst>
              <a:ext uri="{FF2B5EF4-FFF2-40B4-BE49-F238E27FC236}">
                <a16:creationId xmlns:a16="http://schemas.microsoft.com/office/drawing/2014/main" id="{7ABD530D-9A9F-23B2-A31A-B582C51572EA}"/>
              </a:ext>
            </a:extLst>
          </p:cNvPr>
          <p:cNvSpPr/>
          <p:nvPr/>
        </p:nvSpPr>
        <p:spPr>
          <a:xfrm>
            <a:off x="0" y="0"/>
            <a:ext cx="12192000" cy="844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B95B92-9B3D-54B5-E48E-FD9752B09605}"/>
              </a:ext>
            </a:extLst>
          </p:cNvPr>
          <p:cNvSpPr/>
          <p:nvPr/>
        </p:nvSpPr>
        <p:spPr>
          <a:xfrm>
            <a:off x="0" y="6013048"/>
            <a:ext cx="12192000" cy="844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AAE5FA5-7B46-4BE7-2700-F3A236EFFAC4}"/>
              </a:ext>
            </a:extLst>
          </p:cNvPr>
          <p:cNvGrpSpPr/>
          <p:nvPr/>
        </p:nvGrpSpPr>
        <p:grpSpPr>
          <a:xfrm>
            <a:off x="1443646" y="5229882"/>
            <a:ext cx="9304708" cy="914126"/>
            <a:chOff x="1215342" y="5148859"/>
            <a:chExt cx="9304708" cy="914126"/>
          </a:xfrm>
        </p:grpSpPr>
        <p:pic>
          <p:nvPicPr>
            <p:cNvPr id="11" name="Picture 10" descr="A picture containing text, font, logo, screenshot&#10;&#10;Description automatically generated">
              <a:extLst>
                <a:ext uri="{FF2B5EF4-FFF2-40B4-BE49-F238E27FC236}">
                  <a16:creationId xmlns:a16="http://schemas.microsoft.com/office/drawing/2014/main" id="{5CB056C9-86AD-E68B-3118-6611F1FE4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2" y="5180592"/>
              <a:ext cx="1147402" cy="850660"/>
            </a:xfrm>
            <a:prstGeom prst="rect">
              <a:avLst/>
            </a:prstGeom>
          </p:spPr>
        </p:pic>
        <p:pic>
          <p:nvPicPr>
            <p:cNvPr id="15" name="Picture 14" descr="A picture containing text, font, graphics, logo&#10;&#10;Description automatically generated">
              <a:extLst>
                <a:ext uri="{FF2B5EF4-FFF2-40B4-BE49-F238E27FC236}">
                  <a16:creationId xmlns:a16="http://schemas.microsoft.com/office/drawing/2014/main" id="{196A1DE1-A96C-5CBD-9B91-5EBDF0E78822}"/>
                </a:ext>
              </a:extLst>
            </p:cNvPr>
            <p:cNvPicPr>
              <a:picLocks noChangeAspect="1"/>
            </p:cNvPicPr>
            <p:nvPr/>
          </p:nvPicPr>
          <p:blipFill rotWithShape="1">
            <a:blip r:embed="rId3">
              <a:extLst>
                <a:ext uri="{28A0092B-C50C-407E-A947-70E740481C1C}">
                  <a14:useLocalDpi xmlns:a14="http://schemas.microsoft.com/office/drawing/2010/main" val="0"/>
                </a:ext>
              </a:extLst>
            </a:blip>
            <a:srcRect r="7514"/>
            <a:stretch/>
          </p:blipFill>
          <p:spPr>
            <a:xfrm>
              <a:off x="2769493" y="5304443"/>
              <a:ext cx="1568298" cy="602959"/>
            </a:xfrm>
            <a:prstGeom prst="rect">
              <a:avLst/>
            </a:prstGeom>
          </p:spPr>
        </p:pic>
        <p:pic>
          <p:nvPicPr>
            <p:cNvPr id="9" name="Picture 8" descr="A logo of a university&#10;&#10;Description automatically generated with low confidence">
              <a:extLst>
                <a:ext uri="{FF2B5EF4-FFF2-40B4-BE49-F238E27FC236}">
                  <a16:creationId xmlns:a16="http://schemas.microsoft.com/office/drawing/2014/main" id="{1DE3AE16-F3D5-50A8-3387-D7FCB7BBC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1624" y="5158543"/>
              <a:ext cx="854341" cy="894759"/>
            </a:xfrm>
            <a:prstGeom prst="rect">
              <a:avLst/>
            </a:prstGeom>
          </p:spPr>
        </p:pic>
        <p:pic>
          <p:nvPicPr>
            <p:cNvPr id="10" name="Picture 9" descr="A close-up of a logo&#10;&#10;Description automatically generated with low confidence">
              <a:extLst>
                <a:ext uri="{FF2B5EF4-FFF2-40B4-BE49-F238E27FC236}">
                  <a16:creationId xmlns:a16="http://schemas.microsoft.com/office/drawing/2014/main" id="{426F1353-A964-CEEE-FF32-055DBE157DB8}"/>
                </a:ext>
              </a:extLst>
            </p:cNvPr>
            <p:cNvPicPr>
              <a:picLocks noChangeAspect="1"/>
            </p:cNvPicPr>
            <p:nvPr/>
          </p:nvPicPr>
          <p:blipFill rotWithShape="1">
            <a:blip r:embed="rId5">
              <a:extLst>
                <a:ext uri="{28A0092B-C50C-407E-A947-70E740481C1C}">
                  <a14:useLocalDpi xmlns:a14="http://schemas.microsoft.com/office/drawing/2010/main" val="0"/>
                </a:ext>
              </a:extLst>
            </a:blip>
            <a:srcRect l="4259" t="11168" r="7023" b="10773"/>
            <a:stretch/>
          </p:blipFill>
          <p:spPr>
            <a:xfrm>
              <a:off x="4744540" y="5193629"/>
              <a:ext cx="2570335" cy="824587"/>
            </a:xfrm>
            <a:prstGeom prst="rect">
              <a:avLst/>
            </a:prstGeom>
          </p:spPr>
        </p:pic>
        <p:pic>
          <p:nvPicPr>
            <p:cNvPr id="12" name="Picture 11" descr="A picture containing text, font, businesscard, screenshot&#10;&#10;Description automatically generated">
              <a:extLst>
                <a:ext uri="{FF2B5EF4-FFF2-40B4-BE49-F238E27FC236}">
                  <a16:creationId xmlns:a16="http://schemas.microsoft.com/office/drawing/2014/main" id="{AF9E3167-398E-367D-F177-94EA79CB458C}"/>
                </a:ext>
              </a:extLst>
            </p:cNvPr>
            <p:cNvPicPr>
              <a:picLocks noChangeAspect="1"/>
            </p:cNvPicPr>
            <p:nvPr/>
          </p:nvPicPr>
          <p:blipFill rotWithShape="1">
            <a:blip r:embed="rId6">
              <a:extLst>
                <a:ext uri="{28A0092B-C50C-407E-A947-70E740481C1C}">
                  <a14:useLocalDpi xmlns:a14="http://schemas.microsoft.com/office/drawing/2010/main" val="0"/>
                </a:ext>
              </a:extLst>
            </a:blip>
            <a:srcRect b="14801"/>
            <a:stretch/>
          </p:blipFill>
          <p:spPr>
            <a:xfrm>
              <a:off x="8982712" y="5148859"/>
              <a:ext cx="1537338" cy="914126"/>
            </a:xfrm>
            <a:prstGeom prst="rect">
              <a:avLst/>
            </a:prstGeom>
          </p:spPr>
        </p:pic>
      </p:grpSp>
      <p:pic>
        <p:nvPicPr>
          <p:cNvPr id="14" name="Picture 13" descr="A blue letters on a black background&#10;&#10;Description automatically generated with medium confidence">
            <a:extLst>
              <a:ext uri="{FF2B5EF4-FFF2-40B4-BE49-F238E27FC236}">
                <a16:creationId xmlns:a16="http://schemas.microsoft.com/office/drawing/2014/main" id="{36ADBD33-A006-83EF-F722-3F701CB20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092561"/>
            <a:ext cx="2391943" cy="343199"/>
          </a:xfrm>
          <a:prstGeom prst="rect">
            <a:avLst/>
          </a:prstGeom>
        </p:spPr>
      </p:pic>
      <p:pic>
        <p:nvPicPr>
          <p:cNvPr id="13" name="Picture 12" descr="A black and grey logo&#10;&#10;Description automatically generated">
            <a:extLst>
              <a:ext uri="{FF2B5EF4-FFF2-40B4-BE49-F238E27FC236}">
                <a16:creationId xmlns:a16="http://schemas.microsoft.com/office/drawing/2014/main" id="{21D0ED7E-B846-979F-F9EE-7E4E9B5A8D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77" t="-9317" r="-1923" b="-5102"/>
          <a:stretch/>
        </p:blipFill>
        <p:spPr bwMode="auto">
          <a:xfrm>
            <a:off x="7949928" y="972517"/>
            <a:ext cx="2718072" cy="699036"/>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9F8778C-7585-5441-EA19-DC94966BA5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3417" y="988318"/>
            <a:ext cx="2883128" cy="57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6886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FD97-9EE0-6B30-1014-7469A2D483F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77F8C25-1357-4678-8520-4F18F8C24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59F0E6C-135F-A30D-65CF-45D19116448C}"/>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5" name="Footer Placeholder 4">
            <a:extLst>
              <a:ext uri="{FF2B5EF4-FFF2-40B4-BE49-F238E27FC236}">
                <a16:creationId xmlns:a16="http://schemas.microsoft.com/office/drawing/2014/main" id="{B0CCBA43-8BCA-76CB-4B0E-8F3995D902AE}"/>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6" name="Slide Number Placeholder 5">
            <a:extLst>
              <a:ext uri="{FF2B5EF4-FFF2-40B4-BE49-F238E27FC236}">
                <a16:creationId xmlns:a16="http://schemas.microsoft.com/office/drawing/2014/main" id="{073E5EE1-0BA5-0DB0-9EA5-FF980BFB208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88648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035C2A-8B86-D39A-AB96-A4AE3F7E4F7A}"/>
              </a:ext>
            </a:extLst>
          </p:cNvPr>
          <p:cNvSpPr>
            <a:spLocks noGrp="1"/>
          </p:cNvSpPr>
          <p:nvPr>
            <p:ph type="title" orient="vert"/>
          </p:nvPr>
        </p:nvSpPr>
        <p:spPr>
          <a:xfrm>
            <a:off x="8724900" y="752353"/>
            <a:ext cx="2628900" cy="5424610"/>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4B8ED07-3CD7-5881-A1CE-71DE366D323E}"/>
              </a:ext>
            </a:extLst>
          </p:cNvPr>
          <p:cNvSpPr>
            <a:spLocks noGrp="1"/>
          </p:cNvSpPr>
          <p:nvPr>
            <p:ph type="body" orient="vert" idx="1"/>
          </p:nvPr>
        </p:nvSpPr>
        <p:spPr>
          <a:xfrm>
            <a:off x="838200" y="752353"/>
            <a:ext cx="7734300" cy="5424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227E325-2F1D-38FC-0FFA-531E52C2A247}"/>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5" name="Footer Placeholder 4">
            <a:extLst>
              <a:ext uri="{FF2B5EF4-FFF2-40B4-BE49-F238E27FC236}">
                <a16:creationId xmlns:a16="http://schemas.microsoft.com/office/drawing/2014/main" id="{E1804CFC-08ED-7EE0-5997-8EFCFDD1C476}"/>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6" name="Slide Number Placeholder 5">
            <a:extLst>
              <a:ext uri="{FF2B5EF4-FFF2-40B4-BE49-F238E27FC236}">
                <a16:creationId xmlns:a16="http://schemas.microsoft.com/office/drawing/2014/main" id="{E8AAFF7B-DA9D-5011-EDAA-FCF8CA91585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14760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1830B6-1C92-E342-08C2-474F0CF57BA3}"/>
              </a:ext>
            </a:extLst>
          </p:cNvPr>
          <p:cNvSpPr/>
          <p:nvPr/>
        </p:nvSpPr>
        <p:spPr>
          <a:xfrm>
            <a:off x="0" y="0"/>
            <a:ext cx="12192000" cy="844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A80568-46AC-E1FC-34D6-AC1323E74E2C}"/>
              </a:ext>
            </a:extLst>
          </p:cNvPr>
          <p:cNvSpPr/>
          <p:nvPr/>
        </p:nvSpPr>
        <p:spPr>
          <a:xfrm>
            <a:off x="0" y="6013048"/>
            <a:ext cx="12192000" cy="844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815586E-8A67-ACE1-3F73-49BF3B26D0C4}"/>
              </a:ext>
            </a:extLst>
          </p:cNvPr>
          <p:cNvSpPr>
            <a:spLocks noGrp="1"/>
          </p:cNvSpPr>
          <p:nvPr>
            <p:ph type="ctrTitle" hasCustomPrompt="1"/>
          </p:nvPr>
        </p:nvSpPr>
        <p:spPr>
          <a:xfrm>
            <a:off x="1524000" y="1989310"/>
            <a:ext cx="9144000" cy="1739036"/>
          </a:xfrm>
        </p:spPr>
        <p:txBody>
          <a:bodyPr anchor="b"/>
          <a:lstStyle>
            <a:lvl1pPr algn="ctr">
              <a:defRPr sz="6000"/>
            </a:lvl1pPr>
          </a:lstStyle>
          <a:p>
            <a:r>
              <a:rPr lang="en-US" dirty="0"/>
              <a:t>Thank You</a:t>
            </a:r>
            <a:endParaRPr lang="en-ID" dirty="0"/>
          </a:p>
        </p:txBody>
      </p:sp>
      <p:grpSp>
        <p:nvGrpSpPr>
          <p:cNvPr id="2" name="Group 1">
            <a:extLst>
              <a:ext uri="{FF2B5EF4-FFF2-40B4-BE49-F238E27FC236}">
                <a16:creationId xmlns:a16="http://schemas.microsoft.com/office/drawing/2014/main" id="{F7DC7098-66D0-5596-1FC2-14976E58FAB4}"/>
              </a:ext>
            </a:extLst>
          </p:cNvPr>
          <p:cNvGrpSpPr/>
          <p:nvPr/>
        </p:nvGrpSpPr>
        <p:grpSpPr>
          <a:xfrm>
            <a:off x="1671950" y="5148858"/>
            <a:ext cx="8848100" cy="1198479"/>
            <a:chOff x="874927" y="5149102"/>
            <a:chExt cx="8848100" cy="1198479"/>
          </a:xfrm>
        </p:grpSpPr>
        <p:pic>
          <p:nvPicPr>
            <p:cNvPr id="3" name="Picture 2" descr="A logo of a university&#10;&#10;Description automatically generated with low confidence">
              <a:extLst>
                <a:ext uri="{FF2B5EF4-FFF2-40B4-BE49-F238E27FC236}">
                  <a16:creationId xmlns:a16="http://schemas.microsoft.com/office/drawing/2014/main" id="{B1A5D601-37C9-A93B-299F-1B5251136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072" y="5161798"/>
              <a:ext cx="1120097" cy="1173087"/>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983440E7-672B-1B52-8D0F-31DF5C6727A8}"/>
                </a:ext>
              </a:extLst>
            </p:cNvPr>
            <p:cNvPicPr>
              <a:picLocks noChangeAspect="1"/>
            </p:cNvPicPr>
            <p:nvPr/>
          </p:nvPicPr>
          <p:blipFill rotWithShape="1">
            <a:blip r:embed="rId3">
              <a:extLst>
                <a:ext uri="{28A0092B-C50C-407E-A947-70E740481C1C}">
                  <a14:useLocalDpi xmlns:a14="http://schemas.microsoft.com/office/drawing/2010/main" val="0"/>
                </a:ext>
              </a:extLst>
            </a:blip>
            <a:srcRect l="4259" t="11168" r="7023" b="10773"/>
            <a:stretch/>
          </p:blipFill>
          <p:spPr>
            <a:xfrm>
              <a:off x="874927" y="5231971"/>
              <a:ext cx="3219176" cy="1032741"/>
            </a:xfrm>
            <a:prstGeom prst="rect">
              <a:avLst/>
            </a:prstGeom>
          </p:spPr>
        </p:pic>
        <p:pic>
          <p:nvPicPr>
            <p:cNvPr id="5" name="Picture 4" descr="A picture containing text, font, businesscard, screenshot&#10;&#10;Description automatically generated">
              <a:extLst>
                <a:ext uri="{FF2B5EF4-FFF2-40B4-BE49-F238E27FC236}">
                  <a16:creationId xmlns:a16="http://schemas.microsoft.com/office/drawing/2014/main" id="{E1EB2D8C-1F67-9B37-A0BC-51AF021C75EB}"/>
                </a:ext>
              </a:extLst>
            </p:cNvPr>
            <p:cNvPicPr>
              <a:picLocks noChangeAspect="1"/>
            </p:cNvPicPr>
            <p:nvPr/>
          </p:nvPicPr>
          <p:blipFill rotWithShape="1">
            <a:blip r:embed="rId4">
              <a:extLst>
                <a:ext uri="{28A0092B-C50C-407E-A947-70E740481C1C}">
                  <a14:useLocalDpi xmlns:a14="http://schemas.microsoft.com/office/drawing/2010/main" val="0"/>
                </a:ext>
              </a:extLst>
            </a:blip>
            <a:srcRect b="14801"/>
            <a:stretch/>
          </p:blipFill>
          <p:spPr>
            <a:xfrm>
              <a:off x="7707476" y="5149102"/>
              <a:ext cx="2015551" cy="1198479"/>
            </a:xfrm>
            <a:prstGeom prst="rect">
              <a:avLst/>
            </a:prstGeom>
          </p:spPr>
        </p:pic>
        <p:pic>
          <p:nvPicPr>
            <p:cNvPr id="17" name="Picture 16" descr="A black text on a black background&#10;&#10;Description automatically generated with medium confidence">
              <a:extLst>
                <a:ext uri="{FF2B5EF4-FFF2-40B4-BE49-F238E27FC236}">
                  <a16:creationId xmlns:a16="http://schemas.microsoft.com/office/drawing/2014/main" id="{E430F5B7-66C9-EAB7-3CEA-E092223AE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410" y="5472491"/>
              <a:ext cx="2429355" cy="551701"/>
            </a:xfrm>
            <a:prstGeom prst="rect">
              <a:avLst/>
            </a:prstGeom>
          </p:spPr>
        </p:pic>
      </p:grpSp>
      <p:grpSp>
        <p:nvGrpSpPr>
          <p:cNvPr id="9" name="Group 8">
            <a:extLst>
              <a:ext uri="{FF2B5EF4-FFF2-40B4-BE49-F238E27FC236}">
                <a16:creationId xmlns:a16="http://schemas.microsoft.com/office/drawing/2014/main" id="{CF7644E9-6022-5832-D54F-507CA24197EB}"/>
              </a:ext>
            </a:extLst>
          </p:cNvPr>
          <p:cNvGrpSpPr/>
          <p:nvPr/>
        </p:nvGrpSpPr>
        <p:grpSpPr>
          <a:xfrm>
            <a:off x="1500704" y="575532"/>
            <a:ext cx="9190592" cy="1148770"/>
            <a:chOff x="2221486" y="575532"/>
            <a:chExt cx="9190592" cy="1148770"/>
          </a:xfrm>
        </p:grpSpPr>
        <p:pic>
          <p:nvPicPr>
            <p:cNvPr id="20" name="Picture 19" descr="A picture containing text, font, logo, screenshot&#10;&#10;Description automatically generated">
              <a:extLst>
                <a:ext uri="{FF2B5EF4-FFF2-40B4-BE49-F238E27FC236}">
                  <a16:creationId xmlns:a16="http://schemas.microsoft.com/office/drawing/2014/main" id="{0FCB3A5E-E4DF-1E19-896D-76ACC3C40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486" y="575532"/>
              <a:ext cx="1549503" cy="1148770"/>
            </a:xfrm>
            <a:prstGeom prst="rect">
              <a:avLst/>
            </a:prstGeom>
          </p:spPr>
        </p:pic>
        <p:pic>
          <p:nvPicPr>
            <p:cNvPr id="21" name="Picture 20" descr="A blue letters on a black background&#10;&#10;Description automatically generated with medium confidence">
              <a:extLst>
                <a:ext uri="{FF2B5EF4-FFF2-40B4-BE49-F238E27FC236}">
                  <a16:creationId xmlns:a16="http://schemas.microsoft.com/office/drawing/2014/main" id="{92C9F635-1067-53FF-186C-7A4247E60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4479" y="978318"/>
              <a:ext cx="2391943" cy="343199"/>
            </a:xfrm>
            <a:prstGeom prst="rect">
              <a:avLst/>
            </a:prstGeom>
          </p:spPr>
        </p:pic>
        <p:pic>
          <p:nvPicPr>
            <p:cNvPr id="22" name="Picture 21" descr="A picture containing text, font, graphics, logo&#10;&#10;Description automatically generated">
              <a:extLst>
                <a:ext uri="{FF2B5EF4-FFF2-40B4-BE49-F238E27FC236}">
                  <a16:creationId xmlns:a16="http://schemas.microsoft.com/office/drawing/2014/main" id="{48CB8128-0F40-31A5-1DF9-CAAE929622E5}"/>
                </a:ext>
              </a:extLst>
            </p:cNvPr>
            <p:cNvPicPr>
              <a:picLocks noChangeAspect="1"/>
            </p:cNvPicPr>
            <p:nvPr/>
          </p:nvPicPr>
          <p:blipFill rotWithShape="1">
            <a:blip r:embed="rId8">
              <a:extLst>
                <a:ext uri="{28A0092B-C50C-407E-A947-70E740481C1C}">
                  <a14:useLocalDpi xmlns:a14="http://schemas.microsoft.com/office/drawing/2010/main" val="0"/>
                </a:ext>
              </a:extLst>
            </a:blip>
            <a:srcRect r="7514"/>
            <a:stretch/>
          </p:blipFill>
          <p:spPr>
            <a:xfrm>
              <a:off x="3923516" y="783052"/>
              <a:ext cx="1908436" cy="733731"/>
            </a:xfrm>
            <a:prstGeom prst="rect">
              <a:avLst/>
            </a:prstGeom>
          </p:spPr>
        </p:pic>
        <p:pic>
          <p:nvPicPr>
            <p:cNvPr id="8" name="Picture 2">
              <a:extLst>
                <a:ext uri="{FF2B5EF4-FFF2-40B4-BE49-F238E27FC236}">
                  <a16:creationId xmlns:a16="http://schemas.microsoft.com/office/drawing/2014/main" id="{C1B7A3A1-E29E-D61F-9985-5B2A59ECD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8950" y="862753"/>
              <a:ext cx="2883128" cy="574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659601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6117-2EC9-ABE3-BA1D-10F1EC2CCAC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B0E5C00-FDF9-43A6-C7BD-6F63DA35D0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2D10471-D46D-1598-D00E-6C55D4A8638E}"/>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5" name="Footer Placeholder 4">
            <a:extLst>
              <a:ext uri="{FF2B5EF4-FFF2-40B4-BE49-F238E27FC236}">
                <a16:creationId xmlns:a16="http://schemas.microsoft.com/office/drawing/2014/main" id="{14711006-9872-55D2-E1DF-D6FB3BAEC721}"/>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6" name="Slide Number Placeholder 5">
            <a:extLst>
              <a:ext uri="{FF2B5EF4-FFF2-40B4-BE49-F238E27FC236}">
                <a16:creationId xmlns:a16="http://schemas.microsoft.com/office/drawing/2014/main" id="{3A8082B1-04A8-421B-978D-290068F498B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63048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020C-724E-1E1C-7C87-9CF64DCBC4A2}"/>
              </a:ext>
            </a:extLst>
          </p:cNvPr>
          <p:cNvSpPr>
            <a:spLocks noGrp="1"/>
          </p:cNvSpPr>
          <p:nvPr>
            <p:ph type="title"/>
          </p:nvPr>
        </p:nvSpPr>
        <p:spPr>
          <a:xfrm>
            <a:off x="471340" y="1250066"/>
            <a:ext cx="6959607" cy="2997843"/>
          </a:xfrm>
        </p:spPr>
        <p:txBody>
          <a:bodyPr anchor="b">
            <a:normAutofit/>
          </a:bodyPr>
          <a:lstStyle>
            <a:lvl1pPr>
              <a:defRPr sz="4000"/>
            </a:lvl1pPr>
          </a:lstStyle>
          <a:p>
            <a:r>
              <a:rPr lang="en-US"/>
              <a:t>Click to edit Master title style</a:t>
            </a:r>
            <a:endParaRPr lang="en-ID" dirty="0"/>
          </a:p>
        </p:txBody>
      </p:sp>
      <p:sp>
        <p:nvSpPr>
          <p:cNvPr id="3" name="Text Placeholder 2">
            <a:extLst>
              <a:ext uri="{FF2B5EF4-FFF2-40B4-BE49-F238E27FC236}">
                <a16:creationId xmlns:a16="http://schemas.microsoft.com/office/drawing/2014/main" id="{373F8B16-E89A-CEE4-2040-0D29AEF54227}"/>
              </a:ext>
            </a:extLst>
          </p:cNvPr>
          <p:cNvSpPr>
            <a:spLocks noGrp="1"/>
          </p:cNvSpPr>
          <p:nvPr>
            <p:ph type="body" idx="1"/>
          </p:nvPr>
        </p:nvSpPr>
        <p:spPr>
          <a:xfrm>
            <a:off x="471340" y="4340507"/>
            <a:ext cx="6959607" cy="17491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Content Placeholder 9">
            <a:extLst>
              <a:ext uri="{FF2B5EF4-FFF2-40B4-BE49-F238E27FC236}">
                <a16:creationId xmlns:a16="http://schemas.microsoft.com/office/drawing/2014/main" id="{308151F8-BE2D-546E-6148-03283F7E5C7A}"/>
              </a:ext>
            </a:extLst>
          </p:cNvPr>
          <p:cNvSpPr>
            <a:spLocks noGrp="1" noChangeAspect="1"/>
          </p:cNvSpPr>
          <p:nvPr>
            <p:ph sz="quarter" idx="10"/>
          </p:nvPr>
        </p:nvSpPr>
        <p:spPr>
          <a:xfrm>
            <a:off x="7528073" y="1263218"/>
            <a:ext cx="4192587" cy="4826433"/>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54254481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BA7F-2A4B-3809-6638-437AA128E4F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990CDCE-9BAD-FB5A-A779-76359D834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9AE6955-7C8F-4561-7C9D-2D09CDCC56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A9614D9-098B-AE11-33F1-E716D1187536}"/>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6" name="Footer Placeholder 5">
            <a:extLst>
              <a:ext uri="{FF2B5EF4-FFF2-40B4-BE49-F238E27FC236}">
                <a16:creationId xmlns:a16="http://schemas.microsoft.com/office/drawing/2014/main" id="{789E33DF-CCE0-81B7-5EBF-39C0ECDEBE50}"/>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7" name="Slide Number Placeholder 6">
            <a:extLst>
              <a:ext uri="{FF2B5EF4-FFF2-40B4-BE49-F238E27FC236}">
                <a16:creationId xmlns:a16="http://schemas.microsoft.com/office/drawing/2014/main" id="{4C58EFDA-B310-998A-2655-075E1C2AD85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206540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D800-0D94-5604-3406-19432739DF02}"/>
              </a:ext>
            </a:extLst>
          </p:cNvPr>
          <p:cNvSpPr>
            <a:spLocks noGrp="1"/>
          </p:cNvSpPr>
          <p:nvPr>
            <p:ph type="title"/>
          </p:nvPr>
        </p:nvSpPr>
        <p:spPr>
          <a:xfrm>
            <a:off x="839788" y="668337"/>
            <a:ext cx="10515600" cy="1022351"/>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A2716C-5C08-1009-46AA-0EC48C11A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5DB68-9A27-A08D-51AB-0A3112AC1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93C0429-2601-6085-353B-07FA97DC2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5E283-3C51-E9C0-3DBD-6606CD2D5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9" name="Slide Number Placeholder 8">
            <a:extLst>
              <a:ext uri="{FF2B5EF4-FFF2-40B4-BE49-F238E27FC236}">
                <a16:creationId xmlns:a16="http://schemas.microsoft.com/office/drawing/2014/main" id="{9F4B2FC2-A279-F9C7-5B40-6AF8C4C4740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629209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6988-01AA-B2B4-C31F-66D6FCF17F9B}"/>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83F700D-BBFB-A3A8-F07F-E9FE642AB9A0}"/>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4" name="Footer Placeholder 3">
            <a:extLst>
              <a:ext uri="{FF2B5EF4-FFF2-40B4-BE49-F238E27FC236}">
                <a16:creationId xmlns:a16="http://schemas.microsoft.com/office/drawing/2014/main" id="{DD4F4E18-79A2-AD67-9D23-C2D41DFFA228}"/>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5" name="Slide Number Placeholder 4">
            <a:extLst>
              <a:ext uri="{FF2B5EF4-FFF2-40B4-BE49-F238E27FC236}">
                <a16:creationId xmlns:a16="http://schemas.microsoft.com/office/drawing/2014/main" id="{AD203F05-32AE-E233-BE8D-641DB938D28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386779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23096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A6EC-FFD9-0978-33FE-0219FD961A2E}"/>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CA88DE9-B834-6473-D023-7283DC777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92D752B-A55B-EAD0-C40D-583C31F52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9D6CE-18CE-9EF7-D5D6-2DD21EF0388A}"/>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6" name="Footer Placeholder 5">
            <a:extLst>
              <a:ext uri="{FF2B5EF4-FFF2-40B4-BE49-F238E27FC236}">
                <a16:creationId xmlns:a16="http://schemas.microsoft.com/office/drawing/2014/main" id="{3E6E21A6-54D3-481F-3564-327806DDB505}"/>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7" name="Slide Number Placeholder 6">
            <a:extLst>
              <a:ext uri="{FF2B5EF4-FFF2-40B4-BE49-F238E27FC236}">
                <a16:creationId xmlns:a16="http://schemas.microsoft.com/office/drawing/2014/main" id="{31EF819C-4E0C-256B-B968-F0521016F2C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114412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0755-9282-FF9D-3AA0-425E193BB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88D2D95-D230-3EAC-9120-CD76306A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D"/>
          </a:p>
        </p:txBody>
      </p:sp>
      <p:sp>
        <p:nvSpPr>
          <p:cNvPr id="4" name="Text Placeholder 3">
            <a:extLst>
              <a:ext uri="{FF2B5EF4-FFF2-40B4-BE49-F238E27FC236}">
                <a16:creationId xmlns:a16="http://schemas.microsoft.com/office/drawing/2014/main" id="{0D95C1CE-B6BF-7CD6-2383-B628A854C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3FE34-500C-2DD8-17D8-5822D5344942}"/>
              </a:ext>
            </a:extLst>
          </p:cNvPr>
          <p:cNvSpPr>
            <a:spLocks noGrp="1"/>
          </p:cNvSpPr>
          <p:nvPr>
            <p:ph type="dt" sz="half" idx="10"/>
          </p:nvPr>
        </p:nvSpPr>
        <p:spPr>
          <a:xfrm>
            <a:off x="838200" y="6356350"/>
            <a:ext cx="2743200" cy="365125"/>
          </a:xfrm>
          <a:prstGeom prst="rect">
            <a:avLst/>
          </a:prstGeom>
        </p:spPr>
        <p:txBody>
          <a:bodyPr/>
          <a:lstStyle/>
          <a:p>
            <a:fld id="{DD944A53-A983-4EF6-B6B7-49A76CDBCAB7}" type="datetime1">
              <a:rPr lang="en-US" smtClean="0"/>
              <a:t>5/27/24</a:t>
            </a:fld>
            <a:endParaRPr lang="en-US" dirty="0"/>
          </a:p>
        </p:txBody>
      </p:sp>
      <p:sp>
        <p:nvSpPr>
          <p:cNvPr id="6" name="Footer Placeholder 5">
            <a:extLst>
              <a:ext uri="{FF2B5EF4-FFF2-40B4-BE49-F238E27FC236}">
                <a16:creationId xmlns:a16="http://schemas.microsoft.com/office/drawing/2014/main" id="{E51357FE-00AF-BABE-FE42-9576FDE35142}"/>
              </a:ext>
            </a:extLst>
          </p:cNvPr>
          <p:cNvSpPr>
            <a:spLocks noGrp="1"/>
          </p:cNvSpPr>
          <p:nvPr>
            <p:ph type="ftr" sz="quarter" idx="11"/>
          </p:nvPr>
        </p:nvSpPr>
        <p:spPr>
          <a:xfrm>
            <a:off x="4038600" y="6356350"/>
            <a:ext cx="4114800" cy="365125"/>
          </a:xfrm>
          <a:prstGeom prst="rect">
            <a:avLst/>
          </a:prstGeom>
        </p:spPr>
        <p:txBody>
          <a:bodyPr/>
          <a:lstStyle/>
          <a:p>
            <a:r>
              <a:rPr lang="en-US"/>
              <a:t>Presentation in Pekanbaru 2024</a:t>
            </a:r>
            <a:endParaRPr lang="en-US" dirty="0"/>
          </a:p>
        </p:txBody>
      </p:sp>
      <p:sp>
        <p:nvSpPr>
          <p:cNvPr id="7" name="Slide Number Placeholder 6">
            <a:extLst>
              <a:ext uri="{FF2B5EF4-FFF2-40B4-BE49-F238E27FC236}">
                <a16:creationId xmlns:a16="http://schemas.microsoft.com/office/drawing/2014/main" id="{9A8EE5D4-D462-A3C0-F6F5-B557A151949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749695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jpg"/><Relationship Id="rId20"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79EC6-4976-47BB-F559-59B4EB5C7293}"/>
              </a:ext>
            </a:extLst>
          </p:cNvPr>
          <p:cNvSpPr>
            <a:spLocks noGrp="1"/>
          </p:cNvSpPr>
          <p:nvPr>
            <p:ph type="title"/>
          </p:nvPr>
        </p:nvSpPr>
        <p:spPr>
          <a:xfrm>
            <a:off x="838200" y="799827"/>
            <a:ext cx="10515600" cy="890861"/>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66374A0-BC88-3C91-C9D2-F79FD5FD7F05}"/>
              </a:ext>
            </a:extLst>
          </p:cNvPr>
          <p:cNvSpPr>
            <a:spLocks noGrp="1"/>
          </p:cNvSpPr>
          <p:nvPr>
            <p:ph type="body" idx="1"/>
          </p:nvPr>
        </p:nvSpPr>
        <p:spPr>
          <a:xfrm>
            <a:off x="838200" y="1825625"/>
            <a:ext cx="10515600" cy="4085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Slide Number Placeholder 5">
            <a:extLst>
              <a:ext uri="{FF2B5EF4-FFF2-40B4-BE49-F238E27FC236}">
                <a16:creationId xmlns:a16="http://schemas.microsoft.com/office/drawing/2014/main" id="{FE5A6148-DCE4-1279-C4B9-0062DB774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7" name="Picture 6" descr="A blue letters on a black background&#10;&#10;Description automatically generated with medium confidence">
            <a:extLst>
              <a:ext uri="{FF2B5EF4-FFF2-40B4-BE49-F238E27FC236}">
                <a16:creationId xmlns:a16="http://schemas.microsoft.com/office/drawing/2014/main" id="{41611596-469C-0287-4111-623EB52A7C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76777" y="255406"/>
            <a:ext cx="1592419" cy="228482"/>
          </a:xfrm>
          <a:prstGeom prst="rect">
            <a:avLst/>
          </a:prstGeom>
        </p:spPr>
      </p:pic>
      <p:pic>
        <p:nvPicPr>
          <p:cNvPr id="9" name="Picture 8" descr="A picture containing text, font, graphics, logo&#10;&#10;Description automatically generated">
            <a:extLst>
              <a:ext uri="{FF2B5EF4-FFF2-40B4-BE49-F238E27FC236}">
                <a16:creationId xmlns:a16="http://schemas.microsoft.com/office/drawing/2014/main" id="{F52F7903-4C7E-4EBB-F82D-D61D93F2245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0412" y="134271"/>
            <a:ext cx="1373745" cy="488476"/>
          </a:xfrm>
          <a:prstGeom prst="rect">
            <a:avLst/>
          </a:prstGeom>
        </p:spPr>
      </p:pic>
      <p:pic>
        <p:nvPicPr>
          <p:cNvPr id="11" name="Picture 10" descr="A picture containing text, font, logo, screenshot&#10;&#10;Description automatically generated">
            <a:extLst>
              <a:ext uri="{FF2B5EF4-FFF2-40B4-BE49-F238E27FC236}">
                <a16:creationId xmlns:a16="http://schemas.microsoft.com/office/drawing/2014/main" id="{468F9971-A32D-2C5F-97A1-003F14F0BAA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0412" y="6161752"/>
            <a:ext cx="791766" cy="586999"/>
          </a:xfrm>
          <a:prstGeom prst="rect">
            <a:avLst/>
          </a:prstGeom>
        </p:spPr>
      </p:pic>
      <p:grpSp>
        <p:nvGrpSpPr>
          <p:cNvPr id="4" name="Group 3">
            <a:extLst>
              <a:ext uri="{FF2B5EF4-FFF2-40B4-BE49-F238E27FC236}">
                <a16:creationId xmlns:a16="http://schemas.microsoft.com/office/drawing/2014/main" id="{A3491972-6152-D977-214C-2E2A8CF6C9E8}"/>
              </a:ext>
            </a:extLst>
          </p:cNvPr>
          <p:cNvGrpSpPr/>
          <p:nvPr/>
        </p:nvGrpSpPr>
        <p:grpSpPr>
          <a:xfrm>
            <a:off x="1089003" y="6090737"/>
            <a:ext cx="4940162" cy="669147"/>
            <a:chOff x="874927" y="5149102"/>
            <a:chExt cx="8848100" cy="1198479"/>
          </a:xfrm>
        </p:grpSpPr>
        <p:pic>
          <p:nvPicPr>
            <p:cNvPr id="5" name="Picture 4" descr="A logo of a university&#10;&#10;Description automatically generated with low confidence">
              <a:extLst>
                <a:ext uri="{FF2B5EF4-FFF2-40B4-BE49-F238E27FC236}">
                  <a16:creationId xmlns:a16="http://schemas.microsoft.com/office/drawing/2014/main" id="{F6F670C2-610A-B1C1-F580-E88D8DA7360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66072" y="5161798"/>
              <a:ext cx="1120097" cy="1173087"/>
            </a:xfrm>
            <a:prstGeom prst="rect">
              <a:avLst/>
            </a:prstGeom>
          </p:spPr>
        </p:pic>
        <p:pic>
          <p:nvPicPr>
            <p:cNvPr id="14" name="Picture 13" descr="A close-up of a logo&#10;&#10;Description automatically generated with low confidence">
              <a:extLst>
                <a:ext uri="{FF2B5EF4-FFF2-40B4-BE49-F238E27FC236}">
                  <a16:creationId xmlns:a16="http://schemas.microsoft.com/office/drawing/2014/main" id="{889C6371-F150-DAC0-8105-353F7B87AB9D}"/>
                </a:ext>
              </a:extLst>
            </p:cNvPr>
            <p:cNvPicPr>
              <a:picLocks noChangeAspect="1"/>
            </p:cNvPicPr>
            <p:nvPr/>
          </p:nvPicPr>
          <p:blipFill rotWithShape="1">
            <a:blip r:embed="rId18">
              <a:extLst>
                <a:ext uri="{28A0092B-C50C-407E-A947-70E740481C1C}">
                  <a14:useLocalDpi xmlns:a14="http://schemas.microsoft.com/office/drawing/2010/main" val="0"/>
                </a:ext>
              </a:extLst>
            </a:blip>
            <a:srcRect l="4259" t="11168" r="7023" b="10773"/>
            <a:stretch/>
          </p:blipFill>
          <p:spPr>
            <a:xfrm>
              <a:off x="874927" y="5231971"/>
              <a:ext cx="3219176" cy="1032741"/>
            </a:xfrm>
            <a:prstGeom prst="rect">
              <a:avLst/>
            </a:prstGeom>
          </p:spPr>
        </p:pic>
        <p:pic>
          <p:nvPicPr>
            <p:cNvPr id="15" name="Picture 14" descr="A picture containing text, font, businesscard, screenshot&#10;&#10;Description automatically generated">
              <a:extLst>
                <a:ext uri="{FF2B5EF4-FFF2-40B4-BE49-F238E27FC236}">
                  <a16:creationId xmlns:a16="http://schemas.microsoft.com/office/drawing/2014/main" id="{AE415F8D-99CA-6A53-09CC-F97C82700F85}"/>
                </a:ext>
              </a:extLst>
            </p:cNvPr>
            <p:cNvPicPr>
              <a:picLocks noChangeAspect="1"/>
            </p:cNvPicPr>
            <p:nvPr/>
          </p:nvPicPr>
          <p:blipFill rotWithShape="1">
            <a:blip r:embed="rId19">
              <a:extLst>
                <a:ext uri="{28A0092B-C50C-407E-A947-70E740481C1C}">
                  <a14:useLocalDpi xmlns:a14="http://schemas.microsoft.com/office/drawing/2010/main" val="0"/>
                </a:ext>
              </a:extLst>
            </a:blip>
            <a:srcRect b="14801"/>
            <a:stretch/>
          </p:blipFill>
          <p:spPr>
            <a:xfrm>
              <a:off x="7707476" y="5149102"/>
              <a:ext cx="2015551" cy="1198479"/>
            </a:xfrm>
            <a:prstGeom prst="rect">
              <a:avLst/>
            </a:prstGeom>
          </p:spPr>
        </p:pic>
        <p:pic>
          <p:nvPicPr>
            <p:cNvPr id="16" name="Picture 15" descr="A black text on a black background&#10;&#10;Description automatically generated with medium confidence">
              <a:extLst>
                <a:ext uri="{FF2B5EF4-FFF2-40B4-BE49-F238E27FC236}">
                  <a16:creationId xmlns:a16="http://schemas.microsoft.com/office/drawing/2014/main" id="{14CC18E4-7411-6ABD-E49B-0384847E156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15410" y="5472491"/>
              <a:ext cx="2429355" cy="551701"/>
            </a:xfrm>
            <a:prstGeom prst="rect">
              <a:avLst/>
            </a:prstGeom>
          </p:spPr>
        </p:pic>
      </p:grpSp>
      <p:pic>
        <p:nvPicPr>
          <p:cNvPr id="8" name="Picture 7" descr="A black and grey logo&#10;&#10;Description automatically generated">
            <a:extLst>
              <a:ext uri="{FF2B5EF4-FFF2-40B4-BE49-F238E27FC236}">
                <a16:creationId xmlns:a16="http://schemas.microsoft.com/office/drawing/2014/main" id="{66F09CB4-6ED4-D9AE-2F9C-990A7DC6056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577" t="-9317" r="-1923" b="-5102"/>
          <a:stretch/>
        </p:blipFill>
        <p:spPr bwMode="auto">
          <a:xfrm>
            <a:off x="10419706" y="6357227"/>
            <a:ext cx="1467272" cy="377354"/>
          </a:xfrm>
          <a:prstGeom prst="rect">
            <a:avLst/>
          </a:prstGeom>
          <a:ln>
            <a:noFill/>
          </a:ln>
          <a:extLst>
            <a:ext uri="{53640926-AAD7-44D8-BBD7-CCE9431645EC}">
              <a14:shadowObscured xmlns:a14="http://schemas.microsoft.com/office/drawing/2010/main"/>
            </a:ext>
          </a:extLst>
        </p:spPr>
      </p:pic>
      <p:pic>
        <p:nvPicPr>
          <p:cNvPr id="10" name="Picture 2">
            <a:extLst>
              <a:ext uri="{FF2B5EF4-FFF2-40B4-BE49-F238E27FC236}">
                <a16:creationId xmlns:a16="http://schemas.microsoft.com/office/drawing/2014/main" id="{C9AFB5CA-4F7F-410F-5DB1-53324066089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188414" y="203749"/>
            <a:ext cx="1698564" cy="33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86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b="1" i="0" kern="1200">
          <a:solidFill>
            <a:schemeClr val="tx1"/>
          </a:solidFill>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CCEDA-5762-16C3-7EC2-FFFF30EF889D}"/>
              </a:ext>
            </a:extLst>
          </p:cNvPr>
          <p:cNvSpPr>
            <a:spLocks noGrp="1"/>
          </p:cNvSpPr>
          <p:nvPr>
            <p:ph type="ctrTitle"/>
          </p:nvPr>
        </p:nvSpPr>
        <p:spPr>
          <a:xfrm>
            <a:off x="1889413" y="2392275"/>
            <a:ext cx="8413173" cy="1223963"/>
          </a:xfrm>
        </p:spPr>
        <p:txBody>
          <a:bodyPr>
            <a:normAutofit/>
          </a:bodyPr>
          <a:lstStyle/>
          <a:p>
            <a:r>
              <a:rPr lang="de-DE" sz="5400" dirty="0"/>
              <a:t>Strategic Leadership</a:t>
            </a:r>
          </a:p>
        </p:txBody>
      </p:sp>
      <p:sp>
        <p:nvSpPr>
          <p:cNvPr id="3" name="Untertitel 2">
            <a:extLst>
              <a:ext uri="{FF2B5EF4-FFF2-40B4-BE49-F238E27FC236}">
                <a16:creationId xmlns:a16="http://schemas.microsoft.com/office/drawing/2014/main" id="{EB0808DC-FFE6-F815-1143-04AD81A6F890}"/>
              </a:ext>
            </a:extLst>
          </p:cNvPr>
          <p:cNvSpPr>
            <a:spLocks noGrp="1"/>
          </p:cNvSpPr>
          <p:nvPr>
            <p:ph type="subTitle" idx="1"/>
          </p:nvPr>
        </p:nvSpPr>
        <p:spPr>
          <a:xfrm>
            <a:off x="3299557" y="3868606"/>
            <a:ext cx="5592883" cy="1117687"/>
          </a:xfrm>
        </p:spPr>
        <p:txBody>
          <a:bodyPr>
            <a:normAutofit fontScale="92500" lnSpcReduction="10000"/>
          </a:bodyPr>
          <a:lstStyle/>
          <a:p>
            <a:r>
              <a:rPr lang="en-HK" dirty="0"/>
              <a:t>Prof. Peter Mayer</a:t>
            </a:r>
          </a:p>
          <a:p>
            <a:r>
              <a:rPr lang="en-HK" dirty="0"/>
              <a:t>Inputs into our discussion on good leadership in vocational training schools</a:t>
            </a:r>
          </a:p>
        </p:txBody>
      </p:sp>
      <p:sp>
        <p:nvSpPr>
          <p:cNvPr id="4" name="Foliennummernplatzhalter 3">
            <a:extLst>
              <a:ext uri="{FF2B5EF4-FFF2-40B4-BE49-F238E27FC236}">
                <a16:creationId xmlns:a16="http://schemas.microsoft.com/office/drawing/2014/main" id="{217B4331-0F9F-EAEB-3C23-FC554A53EBF8}"/>
              </a:ext>
            </a:extLst>
          </p:cNvPr>
          <p:cNvSpPr>
            <a:spLocks noGrp="1"/>
          </p:cNvSpPr>
          <p:nvPr>
            <p:ph type="sldNum" sz="quarter" idx="4294967295"/>
          </p:nvPr>
        </p:nvSpPr>
        <p:spPr>
          <a:xfrm>
            <a:off x="9448800" y="6356350"/>
            <a:ext cx="2743200" cy="365125"/>
          </a:xfrm>
        </p:spPr>
        <p:txBody>
          <a:bodyPr/>
          <a:lstStyle/>
          <a:p>
            <a:fld id="{6D22F896-40B5-4ADD-8801-0D06FADFA095}" type="slidenum">
              <a:rPr lang="en-US" smtClean="0"/>
              <a:t>1</a:t>
            </a:fld>
            <a:endParaRPr lang="en-US" dirty="0"/>
          </a:p>
        </p:txBody>
      </p:sp>
      <p:sp>
        <p:nvSpPr>
          <p:cNvPr id="5" name="Fußzeilenplatzhalter 4">
            <a:extLst>
              <a:ext uri="{FF2B5EF4-FFF2-40B4-BE49-F238E27FC236}">
                <a16:creationId xmlns:a16="http://schemas.microsoft.com/office/drawing/2014/main" id="{93EB9980-8537-8C33-30E0-1A9A03319725}"/>
              </a:ext>
            </a:extLst>
          </p:cNvPr>
          <p:cNvSpPr>
            <a:spLocks noGrp="1"/>
          </p:cNvSpPr>
          <p:nvPr>
            <p:ph type="ftr" sz="quarter" idx="4294967295"/>
          </p:nvPr>
        </p:nvSpPr>
        <p:spPr>
          <a:xfrm>
            <a:off x="0" y="6356350"/>
            <a:ext cx="4114800" cy="365125"/>
          </a:xfrm>
          <a:prstGeom prst="rect">
            <a:avLst/>
          </a:prstGeom>
        </p:spPr>
        <p:txBody>
          <a:bodyPr/>
          <a:lstStyle/>
          <a:p>
            <a:r>
              <a:rPr lang="en-US"/>
              <a:t>Presentation in Pekanbaru 2024</a:t>
            </a:r>
            <a:endParaRPr lang="en-US" dirty="0"/>
          </a:p>
        </p:txBody>
      </p:sp>
    </p:spTree>
    <p:extLst>
      <p:ext uri="{BB962C8B-B14F-4D97-AF65-F5344CB8AC3E}">
        <p14:creationId xmlns:p14="http://schemas.microsoft.com/office/powerpoint/2010/main" val="408474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8C7E2-D76D-0628-88D0-6146484DC92B}"/>
              </a:ext>
            </a:extLst>
          </p:cNvPr>
          <p:cNvSpPr>
            <a:spLocks noGrp="1"/>
          </p:cNvSpPr>
          <p:nvPr>
            <p:ph type="title"/>
          </p:nvPr>
        </p:nvSpPr>
        <p:spPr/>
        <p:txBody>
          <a:bodyPr>
            <a:normAutofit fontScale="90000"/>
          </a:bodyPr>
          <a:lstStyle/>
          <a:p>
            <a:r>
              <a:rPr lang="en-HK" dirty="0"/>
              <a:t>Situational leadership – the followers matter</a:t>
            </a:r>
          </a:p>
        </p:txBody>
      </p:sp>
      <p:sp>
        <p:nvSpPr>
          <p:cNvPr id="3" name="Inhaltsplatzhalter 2">
            <a:extLst>
              <a:ext uri="{FF2B5EF4-FFF2-40B4-BE49-F238E27FC236}">
                <a16:creationId xmlns:a16="http://schemas.microsoft.com/office/drawing/2014/main" id="{CB77FD21-1CC2-2E11-5A1B-A32C394CDAD3}"/>
              </a:ext>
            </a:extLst>
          </p:cNvPr>
          <p:cNvSpPr>
            <a:spLocks noGrp="1"/>
          </p:cNvSpPr>
          <p:nvPr>
            <p:ph idx="1"/>
          </p:nvPr>
        </p:nvSpPr>
        <p:spPr>
          <a:xfrm>
            <a:off x="838200" y="1841846"/>
            <a:ext cx="9613861" cy="4216327"/>
          </a:xfrm>
        </p:spPr>
        <p:txBody>
          <a:bodyPr>
            <a:normAutofit/>
          </a:bodyPr>
          <a:lstStyle/>
          <a:p>
            <a:r>
              <a:rPr lang="en-IN" sz="2800" dirty="0"/>
              <a:t>The most effective LEADERSHIP STYLE depends to some extent on the experience and maturity of the  followers.</a:t>
            </a:r>
          </a:p>
          <a:p>
            <a:r>
              <a:rPr lang="en-IN" sz="2800" dirty="0"/>
              <a:t>When the followers have little experience, then TELLING and DIRECTING might be good. When they have some competence, then COACHING is possibly appropriate. When the have high competence, then SUPPORTING is required. When they are very highly motivated and committed, then DELEGATION might be best.</a:t>
            </a:r>
          </a:p>
        </p:txBody>
      </p:sp>
      <p:sp>
        <p:nvSpPr>
          <p:cNvPr id="5" name="Fußzeilenplatzhalter 4">
            <a:extLst>
              <a:ext uri="{FF2B5EF4-FFF2-40B4-BE49-F238E27FC236}">
                <a16:creationId xmlns:a16="http://schemas.microsoft.com/office/drawing/2014/main" id="{8CCFAAAF-213D-D81A-0ECF-6248F9C167E3}"/>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6CE95239-184B-3C5F-0163-E1C91E6AF181}"/>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96753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789BB83-6D70-4459-B314-B1D5D2B8B210}"/>
              </a:ext>
            </a:extLst>
          </p:cNvPr>
          <p:cNvPicPr>
            <a:picLocks noChangeAspect="1"/>
          </p:cNvPicPr>
          <p:nvPr/>
        </p:nvPicPr>
        <p:blipFill rotWithShape="1">
          <a:blip r:embed="rId2"/>
          <a:srcRect l="11553" t="36493" r="31882" b="5573"/>
          <a:stretch/>
        </p:blipFill>
        <p:spPr>
          <a:xfrm>
            <a:off x="998490" y="1635714"/>
            <a:ext cx="9346787" cy="5085761"/>
          </a:xfrm>
          <a:prstGeom prst="rect">
            <a:avLst/>
          </a:prstGeom>
        </p:spPr>
      </p:pic>
      <p:sp>
        <p:nvSpPr>
          <p:cNvPr id="3" name="Titel 1">
            <a:extLst>
              <a:ext uri="{FF2B5EF4-FFF2-40B4-BE49-F238E27FC236}">
                <a16:creationId xmlns:a16="http://schemas.microsoft.com/office/drawing/2014/main" id="{B53CF4DB-EA6A-41DA-92B5-33482B29BEFF}"/>
              </a:ext>
            </a:extLst>
          </p:cNvPr>
          <p:cNvSpPr txBox="1">
            <a:spLocks/>
          </p:cNvSpPr>
          <p:nvPr/>
        </p:nvSpPr>
        <p:spPr>
          <a:xfrm>
            <a:off x="2356700" y="685800"/>
            <a:ext cx="8550111" cy="1067586"/>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IN" dirty="0">
                <a:solidFill>
                  <a:schemeClr val="tx1"/>
                </a:solidFill>
              </a:rPr>
              <a:t>Situational leadership</a:t>
            </a:r>
          </a:p>
        </p:txBody>
      </p:sp>
      <p:sp>
        <p:nvSpPr>
          <p:cNvPr id="5" name="Foliennummernplatzhalter 4">
            <a:extLst>
              <a:ext uri="{FF2B5EF4-FFF2-40B4-BE49-F238E27FC236}">
                <a16:creationId xmlns:a16="http://schemas.microsoft.com/office/drawing/2014/main" id="{0A3011C8-9792-4F86-B43E-55D70D1204B4}"/>
              </a:ext>
            </a:extLst>
          </p:cNvPr>
          <p:cNvSpPr>
            <a:spLocks noGrp="1"/>
          </p:cNvSpPr>
          <p:nvPr>
            <p:ph type="sldNum" sz="quarter" idx="4294967295"/>
          </p:nvPr>
        </p:nvSpPr>
        <p:spPr>
          <a:xfrm>
            <a:off x="9448800" y="6356350"/>
            <a:ext cx="2743200" cy="365125"/>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70091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78EB6-3452-F276-F195-58ACB8F45084}"/>
              </a:ext>
            </a:extLst>
          </p:cNvPr>
          <p:cNvSpPr>
            <a:spLocks noGrp="1"/>
          </p:cNvSpPr>
          <p:nvPr>
            <p:ph type="title"/>
          </p:nvPr>
        </p:nvSpPr>
        <p:spPr/>
        <p:txBody>
          <a:bodyPr/>
          <a:lstStyle/>
          <a:p>
            <a:r>
              <a:rPr lang="en-HK" dirty="0"/>
              <a:t>Leadership and aims</a:t>
            </a:r>
          </a:p>
        </p:txBody>
      </p:sp>
      <p:sp>
        <p:nvSpPr>
          <p:cNvPr id="3" name="Inhaltsplatzhalter 2">
            <a:extLst>
              <a:ext uri="{FF2B5EF4-FFF2-40B4-BE49-F238E27FC236}">
                <a16:creationId xmlns:a16="http://schemas.microsoft.com/office/drawing/2014/main" id="{036287F5-B0C7-160B-E6C5-560F4C138123}"/>
              </a:ext>
            </a:extLst>
          </p:cNvPr>
          <p:cNvSpPr>
            <a:spLocks noGrp="1"/>
          </p:cNvSpPr>
          <p:nvPr>
            <p:ph idx="1"/>
          </p:nvPr>
        </p:nvSpPr>
        <p:spPr/>
        <p:txBody>
          <a:bodyPr>
            <a:normAutofit/>
          </a:bodyPr>
          <a:lstStyle/>
          <a:p>
            <a:r>
              <a:rPr lang="en-HK" sz="2800" dirty="0"/>
              <a:t>Good leadership requires a sound understanding of the aims/ goals of an organisation.</a:t>
            </a:r>
          </a:p>
          <a:p>
            <a:r>
              <a:rPr lang="en-HK" sz="2800" dirty="0"/>
              <a:t>Which aims do we have?  Is it the number of students, the budget, the number of employees, the market share, the successful accreditation the relevant aim?</a:t>
            </a:r>
          </a:p>
          <a:p>
            <a:r>
              <a:rPr lang="en-HK" sz="2800" dirty="0"/>
              <a:t>And how do we include the long-term and the uncertainty in our analysis.</a:t>
            </a:r>
          </a:p>
          <a:p>
            <a:r>
              <a:rPr lang="en-HK" sz="2800" dirty="0"/>
              <a:t>We have many goals/ aims. And there are trade-offs. This should always be kept in mind.</a:t>
            </a:r>
          </a:p>
        </p:txBody>
      </p:sp>
      <p:sp>
        <p:nvSpPr>
          <p:cNvPr id="5" name="Fußzeilenplatzhalter 4">
            <a:extLst>
              <a:ext uri="{FF2B5EF4-FFF2-40B4-BE49-F238E27FC236}">
                <a16:creationId xmlns:a16="http://schemas.microsoft.com/office/drawing/2014/main" id="{5F2B93F8-C9B2-2CE8-EFAE-B93110B47763}"/>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1C6E71C0-B91F-1634-B7AC-408C2789E405}"/>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70638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C92A1-C4E3-B9F6-2A3A-9F81D17204BB}"/>
              </a:ext>
            </a:extLst>
          </p:cNvPr>
          <p:cNvSpPr>
            <a:spLocks noGrp="1"/>
          </p:cNvSpPr>
          <p:nvPr>
            <p:ph type="title"/>
          </p:nvPr>
        </p:nvSpPr>
        <p:spPr/>
        <p:txBody>
          <a:bodyPr/>
          <a:lstStyle/>
          <a:p>
            <a:r>
              <a:rPr lang="en-IN" dirty="0"/>
              <a:t>Leadership and limits of our rationality</a:t>
            </a:r>
          </a:p>
        </p:txBody>
      </p:sp>
      <p:sp>
        <p:nvSpPr>
          <p:cNvPr id="3" name="Inhaltsplatzhalter 2">
            <a:extLst>
              <a:ext uri="{FF2B5EF4-FFF2-40B4-BE49-F238E27FC236}">
                <a16:creationId xmlns:a16="http://schemas.microsoft.com/office/drawing/2014/main" id="{B545F03A-181E-A6C9-42EA-03130849DF9F}"/>
              </a:ext>
            </a:extLst>
          </p:cNvPr>
          <p:cNvSpPr>
            <a:spLocks noGrp="1"/>
          </p:cNvSpPr>
          <p:nvPr>
            <p:ph idx="1"/>
          </p:nvPr>
        </p:nvSpPr>
        <p:spPr>
          <a:xfrm>
            <a:off x="838200" y="2012337"/>
            <a:ext cx="10219743" cy="4022363"/>
          </a:xfrm>
        </p:spPr>
        <p:txBody>
          <a:bodyPr>
            <a:normAutofit lnSpcReduction="10000"/>
          </a:bodyPr>
          <a:lstStyle/>
          <a:p>
            <a:r>
              <a:rPr lang="en-IE" sz="2800" dirty="0"/>
              <a:t>Leadership requires showing determination. However, we often overestimate our capacity to reason and decide objectively. Daniel Kahneman, the </a:t>
            </a:r>
            <a:r>
              <a:rPr lang="en-IE" sz="2800" dirty="0" err="1"/>
              <a:t>nobel</a:t>
            </a:r>
            <a:r>
              <a:rPr lang="en-IE" sz="2800" dirty="0"/>
              <a:t> laureate, showed how easily we err.</a:t>
            </a:r>
          </a:p>
          <a:p>
            <a:r>
              <a:rPr lang="en-IE" sz="2800" dirty="0"/>
              <a:t>Decision making calls for sound weighing of arguments. </a:t>
            </a:r>
          </a:p>
          <a:p>
            <a:r>
              <a:rPr lang="en-IE" sz="2800" dirty="0"/>
              <a:t>It requires reflecting on issues from various perspectives (six thinking hats).</a:t>
            </a:r>
          </a:p>
          <a:p>
            <a:r>
              <a:rPr lang="en-IE" sz="2800" dirty="0"/>
              <a:t>It calls for considering stakeholders (stakeholder analysis)</a:t>
            </a:r>
          </a:p>
          <a:p>
            <a:r>
              <a:rPr lang="en-IE" sz="2800" dirty="0"/>
              <a:t> and possibly visualizing stakeholders, SWOT etc. </a:t>
            </a:r>
          </a:p>
        </p:txBody>
      </p:sp>
      <p:sp>
        <p:nvSpPr>
          <p:cNvPr id="5" name="Fußzeilenplatzhalter 4">
            <a:extLst>
              <a:ext uri="{FF2B5EF4-FFF2-40B4-BE49-F238E27FC236}">
                <a16:creationId xmlns:a16="http://schemas.microsoft.com/office/drawing/2014/main" id="{1E64C107-A894-9841-16F7-9FB7A222C18D}"/>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0834F319-A1E0-CCAC-7389-EA37F7670E42}"/>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645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AA75-0E9C-08F6-D5D1-A9A2FE7505CE}"/>
              </a:ext>
            </a:extLst>
          </p:cNvPr>
          <p:cNvSpPr>
            <a:spLocks noGrp="1"/>
          </p:cNvSpPr>
          <p:nvPr>
            <p:ph type="title"/>
          </p:nvPr>
        </p:nvSpPr>
        <p:spPr/>
        <p:txBody>
          <a:bodyPr>
            <a:normAutofit fontScale="90000"/>
          </a:bodyPr>
          <a:lstStyle/>
          <a:p>
            <a:r>
              <a:rPr lang="en-HK" dirty="0"/>
              <a:t>Leadership implies setting priorities with respect to the leader’s time</a:t>
            </a:r>
          </a:p>
        </p:txBody>
      </p:sp>
      <p:sp>
        <p:nvSpPr>
          <p:cNvPr id="3" name="Inhaltsplatzhalter 2">
            <a:extLst>
              <a:ext uri="{FF2B5EF4-FFF2-40B4-BE49-F238E27FC236}">
                <a16:creationId xmlns:a16="http://schemas.microsoft.com/office/drawing/2014/main" id="{C6C938E7-8B88-AF88-D89E-3496FF11730C}"/>
              </a:ext>
            </a:extLst>
          </p:cNvPr>
          <p:cNvSpPr>
            <a:spLocks noGrp="1"/>
          </p:cNvSpPr>
          <p:nvPr>
            <p:ph idx="1"/>
          </p:nvPr>
        </p:nvSpPr>
        <p:spPr>
          <a:xfrm>
            <a:off x="838200" y="1861378"/>
            <a:ext cx="8656320" cy="3380949"/>
          </a:xfrm>
        </p:spPr>
        <p:txBody>
          <a:bodyPr>
            <a:normAutofit/>
          </a:bodyPr>
          <a:lstStyle/>
          <a:p>
            <a:r>
              <a:rPr lang="en-HK" sz="2800" dirty="0"/>
              <a:t>We typically have limited time and a great number of tasks. So we need to decide which issues are dealt with first.</a:t>
            </a:r>
          </a:p>
          <a:p>
            <a:r>
              <a:rPr lang="en-HK" sz="2800" dirty="0"/>
              <a:t>The Pareto-Rule or Pareto-Principle states that </a:t>
            </a:r>
            <a:r>
              <a:rPr lang="de-DE" sz="2800" dirty="0" err="1"/>
              <a:t>about</a:t>
            </a:r>
            <a:r>
              <a:rPr lang="de-DE" sz="2800" dirty="0"/>
              <a:t> </a:t>
            </a:r>
            <a:r>
              <a:rPr lang="en-US" dirty="0"/>
              <a:t>80 percent of the consequences come from 20 percent of the causes.</a:t>
            </a:r>
          </a:p>
          <a:p>
            <a:pPr marL="0" indent="0">
              <a:buNone/>
            </a:pPr>
            <a:endParaRPr lang="en-HK" sz="2800" dirty="0"/>
          </a:p>
        </p:txBody>
      </p:sp>
      <p:sp>
        <p:nvSpPr>
          <p:cNvPr id="5" name="Fußzeilenplatzhalter 4">
            <a:extLst>
              <a:ext uri="{FF2B5EF4-FFF2-40B4-BE49-F238E27FC236}">
                <a16:creationId xmlns:a16="http://schemas.microsoft.com/office/drawing/2014/main" id="{58B32078-2F81-2289-5E59-1819A08EAB6D}"/>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EF5F25FB-9E65-160C-ED14-596BF753A22A}"/>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85526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A0186-F125-B7B2-44E6-90B992EC59E8}"/>
              </a:ext>
            </a:extLst>
          </p:cNvPr>
          <p:cNvSpPr>
            <a:spLocks noGrp="1"/>
          </p:cNvSpPr>
          <p:nvPr>
            <p:ph type="title"/>
          </p:nvPr>
        </p:nvSpPr>
        <p:spPr/>
        <p:txBody>
          <a:bodyPr/>
          <a:lstStyle/>
          <a:p>
            <a:r>
              <a:rPr lang="en-ID" dirty="0"/>
              <a:t>Leadership requires communication</a:t>
            </a:r>
          </a:p>
        </p:txBody>
      </p:sp>
      <p:sp>
        <p:nvSpPr>
          <p:cNvPr id="3" name="Inhaltsplatzhalter 2">
            <a:extLst>
              <a:ext uri="{FF2B5EF4-FFF2-40B4-BE49-F238E27FC236}">
                <a16:creationId xmlns:a16="http://schemas.microsoft.com/office/drawing/2014/main" id="{BFC000BE-E189-D1F2-95E4-D159EAD005FC}"/>
              </a:ext>
            </a:extLst>
          </p:cNvPr>
          <p:cNvSpPr>
            <a:spLocks noGrp="1"/>
          </p:cNvSpPr>
          <p:nvPr>
            <p:ph idx="1"/>
          </p:nvPr>
        </p:nvSpPr>
        <p:spPr>
          <a:xfrm>
            <a:off x="462112" y="1858892"/>
            <a:ext cx="10272601" cy="4282588"/>
          </a:xfrm>
        </p:spPr>
        <p:txBody>
          <a:bodyPr>
            <a:normAutofit/>
          </a:bodyPr>
          <a:lstStyle/>
          <a:p>
            <a:r>
              <a:rPr lang="en-JM" sz="2800" dirty="0"/>
              <a:t>There are many methods. The choice of the method depends on the context:</a:t>
            </a:r>
          </a:p>
          <a:p>
            <a:pPr lvl="1"/>
            <a:r>
              <a:rPr lang="en-JM" sz="2400" dirty="0"/>
              <a:t>Personal talk</a:t>
            </a:r>
          </a:p>
          <a:p>
            <a:pPr lvl="1"/>
            <a:r>
              <a:rPr lang="en-JM" sz="2400" dirty="0"/>
              <a:t>Phone calls</a:t>
            </a:r>
          </a:p>
          <a:p>
            <a:pPr lvl="1"/>
            <a:r>
              <a:rPr lang="en-JM" sz="2400" dirty="0"/>
              <a:t>Meetings (regular or irregular)</a:t>
            </a:r>
          </a:p>
          <a:p>
            <a:pPr lvl="1"/>
            <a:r>
              <a:rPr lang="en-JM" sz="2400" dirty="0"/>
              <a:t>E-Mail to groups</a:t>
            </a:r>
          </a:p>
          <a:p>
            <a:pPr lvl="1"/>
            <a:r>
              <a:rPr lang="en-JM" sz="2400" dirty="0"/>
              <a:t>Reports</a:t>
            </a:r>
          </a:p>
          <a:p>
            <a:pPr lvl="1"/>
            <a:r>
              <a:rPr lang="en-JM" sz="2400" dirty="0"/>
              <a:t>Newsletter </a:t>
            </a:r>
          </a:p>
          <a:p>
            <a:pPr lvl="1"/>
            <a:r>
              <a:rPr lang="en-JM" sz="2400" dirty="0"/>
              <a:t>Etc.</a:t>
            </a:r>
          </a:p>
        </p:txBody>
      </p:sp>
      <p:sp>
        <p:nvSpPr>
          <p:cNvPr id="5" name="Fußzeilenplatzhalter 4">
            <a:extLst>
              <a:ext uri="{FF2B5EF4-FFF2-40B4-BE49-F238E27FC236}">
                <a16:creationId xmlns:a16="http://schemas.microsoft.com/office/drawing/2014/main" id="{C0BC0B86-3BD4-1F61-6108-C9477E7366B2}"/>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3ABC5D7C-15E2-9E3F-9951-47ED2AAE0AB6}"/>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75082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91437-1B7E-4E86-A18F-289302251072}"/>
              </a:ext>
            </a:extLst>
          </p:cNvPr>
          <p:cNvSpPr>
            <a:spLocks noGrp="1"/>
          </p:cNvSpPr>
          <p:nvPr>
            <p:ph type="title"/>
          </p:nvPr>
        </p:nvSpPr>
        <p:spPr>
          <a:xfrm>
            <a:off x="1677971" y="271021"/>
            <a:ext cx="10053365" cy="963891"/>
          </a:xfrm>
        </p:spPr>
        <p:txBody>
          <a:bodyPr>
            <a:normAutofit fontScale="90000"/>
          </a:bodyPr>
          <a:lstStyle/>
          <a:p>
            <a:r>
              <a:rPr lang="en-SG" dirty="0"/>
              <a:t>Leadership style and the level of involvement</a:t>
            </a:r>
          </a:p>
        </p:txBody>
      </p:sp>
      <p:graphicFrame>
        <p:nvGraphicFramePr>
          <p:cNvPr id="4" name="Inhaltsplatzhalter 3">
            <a:extLst>
              <a:ext uri="{FF2B5EF4-FFF2-40B4-BE49-F238E27FC236}">
                <a16:creationId xmlns:a16="http://schemas.microsoft.com/office/drawing/2014/main" id="{6AF2E13B-1C1F-44CA-A58A-D76B2917DED1}"/>
              </a:ext>
            </a:extLst>
          </p:cNvPr>
          <p:cNvGraphicFramePr>
            <a:graphicFrameLocks noGrp="1"/>
          </p:cNvGraphicFramePr>
          <p:nvPr>
            <p:ph idx="1"/>
            <p:extLst>
              <p:ext uri="{D42A27DB-BD31-4B8C-83A1-F6EECF244321}">
                <p14:modId xmlns:p14="http://schemas.microsoft.com/office/powerpoint/2010/main" val="269232922"/>
              </p:ext>
            </p:extLst>
          </p:nvPr>
        </p:nvGraphicFramePr>
        <p:xfrm>
          <a:off x="83128" y="1234912"/>
          <a:ext cx="12011462" cy="5702958"/>
        </p:xfrm>
        <a:graphic>
          <a:graphicData uri="http://schemas.openxmlformats.org/drawingml/2006/table">
            <a:tbl>
              <a:tblPr firstRow="1" bandRow="1">
                <a:tableStyleId>{5C22544A-7EE6-4342-B048-85BDC9FD1C3A}</a:tableStyleId>
              </a:tblPr>
              <a:tblGrid>
                <a:gridCol w="2383903">
                  <a:extLst>
                    <a:ext uri="{9D8B030D-6E8A-4147-A177-3AD203B41FA5}">
                      <a16:colId xmlns:a16="http://schemas.microsoft.com/office/drawing/2014/main" val="1606495799"/>
                    </a:ext>
                  </a:extLst>
                </a:gridCol>
                <a:gridCol w="4511380">
                  <a:extLst>
                    <a:ext uri="{9D8B030D-6E8A-4147-A177-3AD203B41FA5}">
                      <a16:colId xmlns:a16="http://schemas.microsoft.com/office/drawing/2014/main" val="3290833827"/>
                    </a:ext>
                  </a:extLst>
                </a:gridCol>
                <a:gridCol w="2452549">
                  <a:extLst>
                    <a:ext uri="{9D8B030D-6E8A-4147-A177-3AD203B41FA5}">
                      <a16:colId xmlns:a16="http://schemas.microsoft.com/office/drawing/2014/main" val="1737509105"/>
                    </a:ext>
                  </a:extLst>
                </a:gridCol>
                <a:gridCol w="2663630">
                  <a:extLst>
                    <a:ext uri="{9D8B030D-6E8A-4147-A177-3AD203B41FA5}">
                      <a16:colId xmlns:a16="http://schemas.microsoft.com/office/drawing/2014/main" val="844116228"/>
                    </a:ext>
                  </a:extLst>
                </a:gridCol>
              </a:tblGrid>
              <a:tr h="457914">
                <a:tc>
                  <a:txBody>
                    <a:bodyPr/>
                    <a:lstStyle/>
                    <a:p>
                      <a:r>
                        <a:rPr lang="en-IN" sz="2400" b="1" noProof="0"/>
                        <a:t>Style</a:t>
                      </a:r>
                    </a:p>
                  </a:txBody>
                  <a:tcPr/>
                </a:tc>
                <a:tc>
                  <a:txBody>
                    <a:bodyPr/>
                    <a:lstStyle/>
                    <a:p>
                      <a:r>
                        <a:rPr lang="en-IN" sz="2400" noProof="0" dirty="0"/>
                        <a:t>Means / context</a:t>
                      </a:r>
                    </a:p>
                  </a:txBody>
                  <a:tcPr/>
                </a:tc>
                <a:tc>
                  <a:txBody>
                    <a:bodyPr/>
                    <a:lstStyle/>
                    <a:p>
                      <a:r>
                        <a:rPr lang="en-IN" sz="2400" noProof="0"/>
                        <a:t>Benefits</a:t>
                      </a:r>
                    </a:p>
                  </a:txBody>
                  <a:tcPr/>
                </a:tc>
                <a:tc>
                  <a:txBody>
                    <a:bodyPr/>
                    <a:lstStyle/>
                    <a:p>
                      <a:r>
                        <a:rPr lang="en-IN" sz="2400" noProof="0"/>
                        <a:t>Problems</a:t>
                      </a:r>
                    </a:p>
                  </a:txBody>
                  <a:tcPr/>
                </a:tc>
                <a:extLst>
                  <a:ext uri="{0D108BD9-81ED-4DB2-BD59-A6C34878D82A}">
                    <a16:rowId xmlns:a16="http://schemas.microsoft.com/office/drawing/2014/main" val="2579977472"/>
                  </a:ext>
                </a:extLst>
              </a:tr>
              <a:tr h="1408593">
                <a:tc>
                  <a:txBody>
                    <a:bodyPr/>
                    <a:lstStyle/>
                    <a:p>
                      <a:r>
                        <a:rPr lang="en-IN" sz="2400" b="1" noProof="0"/>
                        <a:t>Education</a:t>
                      </a:r>
                    </a:p>
                  </a:txBody>
                  <a:tcPr/>
                </a:tc>
                <a:tc>
                  <a:txBody>
                    <a:bodyPr/>
                    <a:lstStyle/>
                    <a:p>
                      <a:r>
                        <a:rPr lang="en-IN" sz="2400" noProof="0" dirty="0"/>
                        <a:t>Group briefings assume internalisation of strategic logic and trust of top management</a:t>
                      </a:r>
                    </a:p>
                  </a:txBody>
                  <a:tcPr/>
                </a:tc>
                <a:tc>
                  <a:txBody>
                    <a:bodyPr/>
                    <a:lstStyle/>
                    <a:p>
                      <a:r>
                        <a:rPr lang="en-IN" sz="2400" noProof="0" dirty="0"/>
                        <a:t>Overcoming lack of  information</a:t>
                      </a:r>
                    </a:p>
                  </a:txBody>
                  <a:tcPr/>
                </a:tc>
                <a:tc>
                  <a:txBody>
                    <a:bodyPr/>
                    <a:lstStyle/>
                    <a:p>
                      <a:r>
                        <a:rPr lang="en-IN" sz="2400" noProof="0" dirty="0"/>
                        <a:t>Time consuming</a:t>
                      </a:r>
                    </a:p>
                  </a:txBody>
                  <a:tcPr/>
                </a:tc>
                <a:extLst>
                  <a:ext uri="{0D108BD9-81ED-4DB2-BD59-A6C34878D82A}">
                    <a16:rowId xmlns:a16="http://schemas.microsoft.com/office/drawing/2014/main" val="3209215438"/>
                  </a:ext>
                </a:extLst>
              </a:tr>
              <a:tr h="999241">
                <a:tc>
                  <a:txBody>
                    <a:bodyPr/>
                    <a:lstStyle/>
                    <a:p>
                      <a:r>
                        <a:rPr lang="en-IN" sz="2400" b="1" noProof="0"/>
                        <a:t>Participation</a:t>
                      </a:r>
                    </a:p>
                  </a:txBody>
                  <a:tcPr/>
                </a:tc>
                <a:tc>
                  <a:txBody>
                    <a:bodyPr/>
                    <a:lstStyle/>
                    <a:p>
                      <a:r>
                        <a:rPr lang="en-IN" sz="2400" noProof="0" dirty="0"/>
                        <a:t>Involvement in setting the strategy agenda and or resolving</a:t>
                      </a:r>
                    </a:p>
                  </a:txBody>
                  <a:tcPr/>
                </a:tc>
                <a:tc>
                  <a:txBody>
                    <a:bodyPr/>
                    <a:lstStyle/>
                    <a:p>
                      <a:r>
                        <a:rPr lang="en-IN" sz="2400" noProof="0"/>
                        <a:t>Increasing ownership</a:t>
                      </a:r>
                    </a:p>
                  </a:txBody>
                  <a:tcPr/>
                </a:tc>
                <a:tc>
                  <a:txBody>
                    <a:bodyPr/>
                    <a:lstStyle/>
                    <a:p>
                      <a:r>
                        <a:rPr lang="en-IN" sz="2400" noProof="0"/>
                        <a:t>Time consuming</a:t>
                      </a:r>
                    </a:p>
                  </a:txBody>
                  <a:tcPr/>
                </a:tc>
                <a:extLst>
                  <a:ext uri="{0D108BD9-81ED-4DB2-BD59-A6C34878D82A}">
                    <a16:rowId xmlns:a16="http://schemas.microsoft.com/office/drawing/2014/main" val="1880457771"/>
                  </a:ext>
                </a:extLst>
              </a:tr>
              <a:tr h="824245">
                <a:tc>
                  <a:txBody>
                    <a:bodyPr/>
                    <a:lstStyle/>
                    <a:p>
                      <a:r>
                        <a:rPr lang="en-IN" sz="2400" b="1" noProof="0"/>
                        <a:t>Intervention</a:t>
                      </a:r>
                    </a:p>
                  </a:txBody>
                  <a:tcPr/>
                </a:tc>
                <a:tc>
                  <a:txBody>
                    <a:bodyPr/>
                    <a:lstStyle/>
                    <a:p>
                      <a:r>
                        <a:rPr lang="en-IN" sz="2400" noProof="0"/>
                        <a:t>Change agent retains co-ordination</a:t>
                      </a:r>
                    </a:p>
                  </a:txBody>
                  <a:tcPr/>
                </a:tc>
                <a:tc>
                  <a:txBody>
                    <a:bodyPr/>
                    <a:lstStyle/>
                    <a:p>
                      <a:r>
                        <a:rPr lang="en-IN" sz="2400" noProof="0"/>
                        <a:t>Process is guided</a:t>
                      </a:r>
                    </a:p>
                  </a:txBody>
                  <a:tcPr/>
                </a:tc>
                <a:tc>
                  <a:txBody>
                    <a:bodyPr/>
                    <a:lstStyle/>
                    <a:p>
                      <a:r>
                        <a:rPr lang="en-IN" sz="2400" noProof="0"/>
                        <a:t>Risk of perceived manipulation</a:t>
                      </a:r>
                    </a:p>
                  </a:txBody>
                  <a:tcPr/>
                </a:tc>
                <a:extLst>
                  <a:ext uri="{0D108BD9-81ED-4DB2-BD59-A6C34878D82A}">
                    <a16:rowId xmlns:a16="http://schemas.microsoft.com/office/drawing/2014/main" val="4090172621"/>
                  </a:ext>
                </a:extLst>
              </a:tr>
              <a:tr h="824245">
                <a:tc>
                  <a:txBody>
                    <a:bodyPr/>
                    <a:lstStyle/>
                    <a:p>
                      <a:r>
                        <a:rPr lang="en-IN" sz="2400" b="1" noProof="0"/>
                        <a:t>Direction</a:t>
                      </a:r>
                    </a:p>
                  </a:txBody>
                  <a:tcPr/>
                </a:tc>
                <a:tc>
                  <a:txBody>
                    <a:bodyPr/>
                    <a:lstStyle/>
                    <a:p>
                      <a:r>
                        <a:rPr lang="en-IN" sz="2400" noProof="0"/>
                        <a:t>Use of authority</a:t>
                      </a:r>
                    </a:p>
                  </a:txBody>
                  <a:tcPr/>
                </a:tc>
                <a:tc>
                  <a:txBody>
                    <a:bodyPr/>
                    <a:lstStyle/>
                    <a:p>
                      <a:r>
                        <a:rPr lang="en-IN" sz="2400" noProof="0"/>
                        <a:t>Clarity and speed</a:t>
                      </a:r>
                    </a:p>
                  </a:txBody>
                  <a:tcPr/>
                </a:tc>
                <a:tc>
                  <a:txBody>
                    <a:bodyPr/>
                    <a:lstStyle/>
                    <a:p>
                      <a:r>
                        <a:rPr lang="en-IN" sz="2400" noProof="0"/>
                        <a:t>Risk of lack of acceptance</a:t>
                      </a:r>
                    </a:p>
                  </a:txBody>
                  <a:tcPr/>
                </a:tc>
                <a:extLst>
                  <a:ext uri="{0D108BD9-81ED-4DB2-BD59-A6C34878D82A}">
                    <a16:rowId xmlns:a16="http://schemas.microsoft.com/office/drawing/2014/main" val="3405504430"/>
                  </a:ext>
                </a:extLst>
              </a:tr>
              <a:tr h="824245">
                <a:tc>
                  <a:txBody>
                    <a:bodyPr/>
                    <a:lstStyle/>
                    <a:p>
                      <a:r>
                        <a:rPr lang="en-IN" sz="2400" b="1" noProof="0" dirty="0"/>
                        <a:t>Coercion </a:t>
                      </a:r>
                    </a:p>
                  </a:txBody>
                  <a:tcPr/>
                </a:tc>
                <a:tc>
                  <a:txBody>
                    <a:bodyPr/>
                    <a:lstStyle/>
                    <a:p>
                      <a:r>
                        <a:rPr lang="en-IN" sz="2400" noProof="0" dirty="0"/>
                        <a:t>Explicit use of power through edict</a:t>
                      </a:r>
                    </a:p>
                  </a:txBody>
                  <a:tcPr/>
                </a:tc>
                <a:tc>
                  <a:txBody>
                    <a:bodyPr/>
                    <a:lstStyle/>
                    <a:p>
                      <a:r>
                        <a:rPr lang="en-IN" sz="2400" noProof="0" dirty="0"/>
                        <a:t>May be successful in crises</a:t>
                      </a:r>
                    </a:p>
                  </a:txBody>
                  <a:tcPr/>
                </a:tc>
                <a:tc>
                  <a:txBody>
                    <a:bodyPr/>
                    <a:lstStyle/>
                    <a:p>
                      <a:r>
                        <a:rPr lang="en-IN" sz="2400" noProof="0" dirty="0"/>
                        <a:t>Least successful unless crisis</a:t>
                      </a:r>
                    </a:p>
                  </a:txBody>
                  <a:tcPr/>
                </a:tc>
                <a:extLst>
                  <a:ext uri="{0D108BD9-81ED-4DB2-BD59-A6C34878D82A}">
                    <a16:rowId xmlns:a16="http://schemas.microsoft.com/office/drawing/2014/main" val="2555294453"/>
                  </a:ext>
                </a:extLst>
              </a:tr>
            </a:tbl>
          </a:graphicData>
        </a:graphic>
      </p:graphicFrame>
      <p:sp>
        <p:nvSpPr>
          <p:cNvPr id="6" name="Fußzeilenplatzhalter 5">
            <a:extLst>
              <a:ext uri="{FF2B5EF4-FFF2-40B4-BE49-F238E27FC236}">
                <a16:creationId xmlns:a16="http://schemas.microsoft.com/office/drawing/2014/main" id="{FDC518EF-0570-0167-B7F9-BE632E9625A8}"/>
              </a:ext>
            </a:extLst>
          </p:cNvPr>
          <p:cNvSpPr>
            <a:spLocks noGrp="1"/>
          </p:cNvSpPr>
          <p:nvPr>
            <p:ph type="ftr" sz="quarter" idx="11"/>
          </p:nvPr>
        </p:nvSpPr>
        <p:spPr/>
        <p:txBody>
          <a:bodyPr/>
          <a:lstStyle/>
          <a:p>
            <a:r>
              <a:rPr lang="en-US"/>
              <a:t>Presentation in Pekanbaru 2024</a:t>
            </a:r>
            <a:endParaRPr lang="en-US" dirty="0"/>
          </a:p>
        </p:txBody>
      </p:sp>
      <p:sp>
        <p:nvSpPr>
          <p:cNvPr id="3" name="Foliennummernplatzhalter 2">
            <a:extLst>
              <a:ext uri="{FF2B5EF4-FFF2-40B4-BE49-F238E27FC236}">
                <a16:creationId xmlns:a16="http://schemas.microsoft.com/office/drawing/2014/main" id="{B827B194-DB24-016C-471E-494439E71E71}"/>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6349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8EF1E-2FA7-5895-58AD-7B70203971CB}"/>
              </a:ext>
            </a:extLst>
          </p:cNvPr>
          <p:cNvSpPr>
            <a:spLocks noGrp="1"/>
          </p:cNvSpPr>
          <p:nvPr>
            <p:ph type="title"/>
          </p:nvPr>
        </p:nvSpPr>
        <p:spPr>
          <a:xfrm>
            <a:off x="542670" y="694235"/>
            <a:ext cx="9613861" cy="1080938"/>
          </a:xfrm>
        </p:spPr>
        <p:txBody>
          <a:bodyPr>
            <a:normAutofit fontScale="90000"/>
          </a:bodyPr>
          <a:lstStyle/>
          <a:p>
            <a:r>
              <a:rPr lang="en-BZ" dirty="0"/>
              <a:t>Leadership – formal authority and personal authority</a:t>
            </a:r>
          </a:p>
        </p:txBody>
      </p:sp>
      <p:sp>
        <p:nvSpPr>
          <p:cNvPr id="6" name="Inhaltsplatzhalter 5">
            <a:extLst>
              <a:ext uri="{FF2B5EF4-FFF2-40B4-BE49-F238E27FC236}">
                <a16:creationId xmlns:a16="http://schemas.microsoft.com/office/drawing/2014/main" id="{BE55B96D-0B2C-E192-409F-74E6BB9C2F8E}"/>
              </a:ext>
            </a:extLst>
          </p:cNvPr>
          <p:cNvSpPr>
            <a:spLocks noGrp="1"/>
          </p:cNvSpPr>
          <p:nvPr>
            <p:ph idx="1"/>
          </p:nvPr>
        </p:nvSpPr>
        <p:spPr>
          <a:xfrm>
            <a:off x="680321" y="2336873"/>
            <a:ext cx="10032706" cy="4115882"/>
          </a:xfrm>
        </p:spPr>
        <p:txBody>
          <a:bodyPr>
            <a:normAutofit lnSpcReduction="10000"/>
          </a:bodyPr>
          <a:lstStyle/>
          <a:p>
            <a:r>
              <a:rPr lang="en-IE" sz="3200" dirty="0"/>
              <a:t>By holding a position, we just have the FORMAL AUTHORITY. This enables the leader to take decisions. </a:t>
            </a:r>
          </a:p>
          <a:p>
            <a:r>
              <a:rPr lang="en-IE" sz="3200" dirty="0"/>
              <a:t>The PERSONAL AUTHORITY is gained through the personality, or achievements, through behaviour, through good communication. This is important for the perception of your actions.</a:t>
            </a:r>
          </a:p>
          <a:p>
            <a:r>
              <a:rPr lang="en-IE" sz="3200" dirty="0"/>
              <a:t>To rely only on the formal authority is not wise, is not good leadership.</a:t>
            </a:r>
          </a:p>
        </p:txBody>
      </p:sp>
      <p:sp>
        <p:nvSpPr>
          <p:cNvPr id="4" name="Fußzeilenplatzhalter 3">
            <a:extLst>
              <a:ext uri="{FF2B5EF4-FFF2-40B4-BE49-F238E27FC236}">
                <a16:creationId xmlns:a16="http://schemas.microsoft.com/office/drawing/2014/main" id="{5082636B-5355-DEDC-6602-572C70988968}"/>
              </a:ext>
            </a:extLst>
          </p:cNvPr>
          <p:cNvSpPr>
            <a:spLocks noGrp="1"/>
          </p:cNvSpPr>
          <p:nvPr>
            <p:ph type="ftr" sz="quarter" idx="11"/>
          </p:nvPr>
        </p:nvSpPr>
        <p:spPr/>
        <p:txBody>
          <a:bodyPr/>
          <a:lstStyle/>
          <a:p>
            <a:r>
              <a:rPr lang="en-US"/>
              <a:t>Presentation in Pekanbaru 2024</a:t>
            </a:r>
            <a:endParaRPr lang="en-US" dirty="0"/>
          </a:p>
        </p:txBody>
      </p:sp>
      <p:sp>
        <p:nvSpPr>
          <p:cNvPr id="3" name="Foliennummernplatzhalter 2">
            <a:extLst>
              <a:ext uri="{FF2B5EF4-FFF2-40B4-BE49-F238E27FC236}">
                <a16:creationId xmlns:a16="http://schemas.microsoft.com/office/drawing/2014/main" id="{719F3239-27B0-3296-4D48-777994511B3D}"/>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24486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A74FC-DD53-6FEF-4698-B4A8E0F450D2}"/>
              </a:ext>
            </a:extLst>
          </p:cNvPr>
          <p:cNvSpPr>
            <a:spLocks noGrp="1"/>
          </p:cNvSpPr>
          <p:nvPr>
            <p:ph type="title"/>
          </p:nvPr>
        </p:nvSpPr>
        <p:spPr>
          <a:xfrm>
            <a:off x="543697" y="2609561"/>
            <a:ext cx="10810103" cy="1325563"/>
          </a:xfrm>
        </p:spPr>
        <p:txBody>
          <a:bodyPr/>
          <a:lstStyle/>
          <a:p>
            <a:r>
              <a:rPr lang="en-IN" dirty="0"/>
              <a:t>Thank you very much for your attention</a:t>
            </a:r>
          </a:p>
        </p:txBody>
      </p:sp>
      <p:sp>
        <p:nvSpPr>
          <p:cNvPr id="4" name="Fußzeilenplatzhalter 3">
            <a:extLst>
              <a:ext uri="{FF2B5EF4-FFF2-40B4-BE49-F238E27FC236}">
                <a16:creationId xmlns:a16="http://schemas.microsoft.com/office/drawing/2014/main" id="{831355AB-7F98-BEA2-114C-F0337EC4647C}"/>
              </a:ext>
            </a:extLst>
          </p:cNvPr>
          <p:cNvSpPr>
            <a:spLocks noGrp="1"/>
          </p:cNvSpPr>
          <p:nvPr>
            <p:ph type="ftr" sz="quarter" idx="11"/>
          </p:nvPr>
        </p:nvSpPr>
        <p:spPr/>
        <p:txBody>
          <a:bodyPr/>
          <a:lstStyle/>
          <a:p>
            <a:r>
              <a:rPr lang="en-US"/>
              <a:t>Presentation in Pekanbaru 2024</a:t>
            </a:r>
            <a:endParaRPr lang="en-US" dirty="0"/>
          </a:p>
        </p:txBody>
      </p:sp>
      <p:sp>
        <p:nvSpPr>
          <p:cNvPr id="5" name="Foliennummernplatzhalter 4">
            <a:extLst>
              <a:ext uri="{FF2B5EF4-FFF2-40B4-BE49-F238E27FC236}">
                <a16:creationId xmlns:a16="http://schemas.microsoft.com/office/drawing/2014/main" id="{8AEFFE19-8A99-E0AD-3E0F-EC7A5085E2EA}"/>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82559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05A7A-D3DF-4C1B-BBC1-96253A6F9C9D}"/>
              </a:ext>
            </a:extLst>
          </p:cNvPr>
          <p:cNvSpPr>
            <a:spLocks noGrp="1"/>
          </p:cNvSpPr>
          <p:nvPr>
            <p:ph type="title"/>
          </p:nvPr>
        </p:nvSpPr>
        <p:spPr>
          <a:xfrm>
            <a:off x="900259" y="800100"/>
            <a:ext cx="9026165" cy="1485900"/>
          </a:xfrm>
        </p:spPr>
        <p:txBody>
          <a:bodyPr/>
          <a:lstStyle/>
          <a:p>
            <a:r>
              <a:rPr lang="en-ID" b="1" dirty="0"/>
              <a:t>What is Leadership?</a:t>
            </a:r>
          </a:p>
        </p:txBody>
      </p:sp>
      <p:sp>
        <p:nvSpPr>
          <p:cNvPr id="3" name="Inhaltsplatzhalter 2">
            <a:extLst>
              <a:ext uri="{FF2B5EF4-FFF2-40B4-BE49-F238E27FC236}">
                <a16:creationId xmlns:a16="http://schemas.microsoft.com/office/drawing/2014/main" id="{747ED08E-B983-4841-B69F-256A191605A4}"/>
              </a:ext>
            </a:extLst>
          </p:cNvPr>
          <p:cNvSpPr>
            <a:spLocks noGrp="1"/>
          </p:cNvSpPr>
          <p:nvPr>
            <p:ph idx="1"/>
          </p:nvPr>
        </p:nvSpPr>
        <p:spPr>
          <a:xfrm>
            <a:off x="1371600" y="2286000"/>
            <a:ext cx="9026165" cy="3581400"/>
          </a:xfrm>
        </p:spPr>
        <p:txBody>
          <a:bodyPr>
            <a:normAutofit/>
          </a:bodyPr>
          <a:lstStyle/>
          <a:p>
            <a:r>
              <a:rPr lang="en-ID" sz="2800" dirty="0"/>
              <a:t>Leadership is the process of influencing an organisation  (or group within an organisation) in its efforts towards achieving an aim or goal</a:t>
            </a:r>
          </a:p>
        </p:txBody>
      </p:sp>
      <p:sp>
        <p:nvSpPr>
          <p:cNvPr id="6" name="Fußzeilenplatzhalter 5">
            <a:extLst>
              <a:ext uri="{FF2B5EF4-FFF2-40B4-BE49-F238E27FC236}">
                <a16:creationId xmlns:a16="http://schemas.microsoft.com/office/drawing/2014/main" id="{9A8CCEDC-0D57-E923-3C40-75BC2D7C8628}"/>
              </a:ext>
            </a:extLst>
          </p:cNvPr>
          <p:cNvSpPr>
            <a:spLocks noGrp="1"/>
          </p:cNvSpPr>
          <p:nvPr>
            <p:ph type="ftr" sz="quarter" idx="11"/>
          </p:nvPr>
        </p:nvSpPr>
        <p:spPr/>
        <p:txBody>
          <a:bodyPr/>
          <a:lstStyle/>
          <a:p>
            <a:r>
              <a:rPr lang="en-US"/>
              <a:t>Presentation in Pekanbaru 2024</a:t>
            </a:r>
            <a:endParaRPr lang="en-US" dirty="0"/>
          </a:p>
        </p:txBody>
      </p:sp>
      <p:sp>
        <p:nvSpPr>
          <p:cNvPr id="5" name="Foliennummernplatzhalter 4">
            <a:extLst>
              <a:ext uri="{FF2B5EF4-FFF2-40B4-BE49-F238E27FC236}">
                <a16:creationId xmlns:a16="http://schemas.microsoft.com/office/drawing/2014/main" id="{23ADE7E3-3027-ED11-4422-317F542BAFB4}"/>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90933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AFC9A10-B59B-46FE-9AD4-452B23893997}"/>
              </a:ext>
            </a:extLst>
          </p:cNvPr>
          <p:cNvPicPr>
            <a:picLocks noChangeAspect="1"/>
          </p:cNvPicPr>
          <p:nvPr/>
        </p:nvPicPr>
        <p:blipFill rotWithShape="1">
          <a:blip r:embed="rId2"/>
          <a:srcRect l="9904" t="29488" r="35808" b="19013"/>
          <a:stretch/>
        </p:blipFill>
        <p:spPr>
          <a:xfrm>
            <a:off x="675080" y="892422"/>
            <a:ext cx="10841839" cy="5463928"/>
          </a:xfrm>
          <a:prstGeom prst="rect">
            <a:avLst/>
          </a:prstGeom>
        </p:spPr>
      </p:pic>
      <p:sp>
        <p:nvSpPr>
          <p:cNvPr id="3" name="Titel 1">
            <a:extLst>
              <a:ext uri="{FF2B5EF4-FFF2-40B4-BE49-F238E27FC236}">
                <a16:creationId xmlns:a16="http://schemas.microsoft.com/office/drawing/2014/main" id="{AAB401C0-6CF5-4D6E-A4F4-2D46A8484DDF}"/>
              </a:ext>
            </a:extLst>
          </p:cNvPr>
          <p:cNvSpPr txBox="1">
            <a:spLocks/>
          </p:cNvSpPr>
          <p:nvPr/>
        </p:nvSpPr>
        <p:spPr>
          <a:xfrm>
            <a:off x="2423161" y="416017"/>
            <a:ext cx="8540683" cy="8118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dirty="0"/>
              <a:t>Management and Leadership</a:t>
            </a:r>
            <a:r>
              <a:rPr lang="de-DE" b="1" dirty="0">
                <a:solidFill>
                  <a:schemeClr val="tx1"/>
                </a:solidFill>
              </a:rPr>
              <a:t>   </a:t>
            </a:r>
          </a:p>
        </p:txBody>
      </p:sp>
      <p:sp>
        <p:nvSpPr>
          <p:cNvPr id="5" name="Foliennummernplatzhalter 4">
            <a:extLst>
              <a:ext uri="{FF2B5EF4-FFF2-40B4-BE49-F238E27FC236}">
                <a16:creationId xmlns:a16="http://schemas.microsoft.com/office/drawing/2014/main" id="{F4A0D97B-1C9C-B700-5670-C70E9FB0664E}"/>
              </a:ext>
            </a:extLst>
          </p:cNvPr>
          <p:cNvSpPr>
            <a:spLocks noGrp="1"/>
          </p:cNvSpPr>
          <p:nvPr>
            <p:ph type="sldNum" sz="quarter" idx="4294967295"/>
          </p:nvPr>
        </p:nvSpPr>
        <p:spPr>
          <a:xfrm>
            <a:off x="9448800" y="6356350"/>
            <a:ext cx="2743200" cy="365125"/>
          </a:xfrm>
        </p:spPr>
        <p:txBody>
          <a:bodyPr/>
          <a:lstStyle/>
          <a:p>
            <a:fld id="{6D22F896-40B5-4ADD-8801-0D06FADFA095}" type="slidenum">
              <a:rPr lang="en-US" smtClean="0"/>
              <a:t>3</a:t>
            </a:fld>
            <a:endParaRPr lang="en-US" dirty="0"/>
          </a:p>
        </p:txBody>
      </p:sp>
      <p:sp>
        <p:nvSpPr>
          <p:cNvPr id="6" name="Fußzeilenplatzhalter 5">
            <a:extLst>
              <a:ext uri="{FF2B5EF4-FFF2-40B4-BE49-F238E27FC236}">
                <a16:creationId xmlns:a16="http://schemas.microsoft.com/office/drawing/2014/main" id="{E2801B86-A02A-BF05-F1F2-836CE27E4266}"/>
              </a:ext>
            </a:extLst>
          </p:cNvPr>
          <p:cNvSpPr>
            <a:spLocks noGrp="1"/>
          </p:cNvSpPr>
          <p:nvPr>
            <p:ph type="ftr" sz="quarter" idx="4294967295"/>
          </p:nvPr>
        </p:nvSpPr>
        <p:spPr>
          <a:xfrm>
            <a:off x="0" y="6356350"/>
            <a:ext cx="4114800" cy="365125"/>
          </a:xfrm>
          <a:prstGeom prst="rect">
            <a:avLst/>
          </a:prstGeom>
        </p:spPr>
        <p:txBody>
          <a:bodyPr/>
          <a:lstStyle/>
          <a:p>
            <a:r>
              <a:rPr lang="en-US"/>
              <a:t>Presentation in Pekanbaru 2024</a:t>
            </a:r>
            <a:endParaRPr lang="en-US" dirty="0"/>
          </a:p>
        </p:txBody>
      </p:sp>
    </p:spTree>
    <p:extLst>
      <p:ext uri="{BB962C8B-B14F-4D97-AF65-F5344CB8AC3E}">
        <p14:creationId xmlns:p14="http://schemas.microsoft.com/office/powerpoint/2010/main" val="10789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6F55A-54B0-DFA5-7143-576581C18F36}"/>
              </a:ext>
            </a:extLst>
          </p:cNvPr>
          <p:cNvSpPr>
            <a:spLocks noGrp="1"/>
          </p:cNvSpPr>
          <p:nvPr>
            <p:ph type="title"/>
          </p:nvPr>
        </p:nvSpPr>
        <p:spPr/>
        <p:txBody>
          <a:bodyPr/>
          <a:lstStyle/>
          <a:p>
            <a:r>
              <a:rPr lang="de-DE" dirty="0"/>
              <a:t>Management and Leadership</a:t>
            </a:r>
          </a:p>
        </p:txBody>
      </p:sp>
      <p:sp>
        <p:nvSpPr>
          <p:cNvPr id="3" name="Inhaltsplatzhalter 2">
            <a:extLst>
              <a:ext uri="{FF2B5EF4-FFF2-40B4-BE49-F238E27FC236}">
                <a16:creationId xmlns:a16="http://schemas.microsoft.com/office/drawing/2014/main" id="{8854202D-7A45-1912-A019-A8816B785E13}"/>
              </a:ext>
            </a:extLst>
          </p:cNvPr>
          <p:cNvSpPr>
            <a:spLocks noGrp="1"/>
          </p:cNvSpPr>
          <p:nvPr>
            <p:ph idx="1"/>
          </p:nvPr>
        </p:nvSpPr>
        <p:spPr/>
        <p:txBody>
          <a:bodyPr>
            <a:normAutofit/>
          </a:bodyPr>
          <a:lstStyle/>
          <a:p>
            <a:r>
              <a:rPr lang="en-HK" sz="2800" dirty="0"/>
              <a:t>Sometimes we differentiate between MANAGEMENT and LEADERSHIP. </a:t>
            </a:r>
          </a:p>
          <a:p>
            <a:endParaRPr lang="en-HK" sz="2800" dirty="0"/>
          </a:p>
          <a:p>
            <a:r>
              <a:rPr lang="en-HK" sz="2800" dirty="0"/>
              <a:t>MANAGEMENT refers to the carrying out administrative tasks</a:t>
            </a:r>
          </a:p>
          <a:p>
            <a:endParaRPr lang="en-HK" sz="2800" dirty="0"/>
          </a:p>
          <a:p>
            <a:r>
              <a:rPr lang="en-HK" sz="2800" dirty="0"/>
              <a:t>LEADERSHIP deals with interpersonal aspects, with inspiration, motivation and change.</a:t>
            </a:r>
          </a:p>
          <a:p>
            <a:endParaRPr lang="en-HK" dirty="0"/>
          </a:p>
          <a:p>
            <a:endParaRPr lang="en-HK" dirty="0"/>
          </a:p>
        </p:txBody>
      </p:sp>
      <p:sp>
        <p:nvSpPr>
          <p:cNvPr id="5" name="Fußzeilenplatzhalter 4">
            <a:extLst>
              <a:ext uri="{FF2B5EF4-FFF2-40B4-BE49-F238E27FC236}">
                <a16:creationId xmlns:a16="http://schemas.microsoft.com/office/drawing/2014/main" id="{95F96F00-EA32-F6B2-FC10-0B8B9A4D1823}"/>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7F78227A-B3BD-EE5E-3391-A9DCB076E407}"/>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53982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5F638-AE29-587A-E8AE-D4EDC326C4CF}"/>
              </a:ext>
            </a:extLst>
          </p:cNvPr>
          <p:cNvSpPr>
            <a:spLocks noGrp="1"/>
          </p:cNvSpPr>
          <p:nvPr>
            <p:ph type="title"/>
          </p:nvPr>
        </p:nvSpPr>
        <p:spPr/>
        <p:txBody>
          <a:bodyPr/>
          <a:lstStyle/>
          <a:p>
            <a:r>
              <a:rPr lang="de-DE" dirty="0"/>
              <a:t>Strategic Leadership</a:t>
            </a:r>
          </a:p>
        </p:txBody>
      </p:sp>
      <p:sp>
        <p:nvSpPr>
          <p:cNvPr id="3" name="Inhaltsplatzhalter 2">
            <a:extLst>
              <a:ext uri="{FF2B5EF4-FFF2-40B4-BE49-F238E27FC236}">
                <a16:creationId xmlns:a16="http://schemas.microsoft.com/office/drawing/2014/main" id="{FCBFC64A-0423-2545-DA68-99D14064966B}"/>
              </a:ext>
            </a:extLst>
          </p:cNvPr>
          <p:cNvSpPr>
            <a:spLocks noGrp="1"/>
          </p:cNvSpPr>
          <p:nvPr>
            <p:ph idx="1"/>
          </p:nvPr>
        </p:nvSpPr>
        <p:spPr>
          <a:xfrm>
            <a:off x="696191" y="1775763"/>
            <a:ext cx="10312253" cy="4552301"/>
          </a:xfrm>
        </p:spPr>
        <p:txBody>
          <a:bodyPr>
            <a:normAutofit/>
          </a:bodyPr>
          <a:lstStyle/>
          <a:p>
            <a:r>
              <a:rPr lang="en-JM" sz="2800" dirty="0"/>
              <a:t>We like to talk about STRATEGIC leadership. However, the word “strategic” often does not mean much.</a:t>
            </a:r>
          </a:p>
          <a:p>
            <a:r>
              <a:rPr lang="en-JM" sz="2800" dirty="0"/>
              <a:t>The term gains meaning when we see STRATEGY as the positioning of an organisation in relation and a response to others’ actions.</a:t>
            </a:r>
          </a:p>
          <a:p>
            <a:r>
              <a:rPr lang="en-JM" sz="2800" dirty="0"/>
              <a:t>The implication of such an understanding makes clear that STRATEGIC LEADERSHIP requires observing what others do: Competitive intelligence is </a:t>
            </a:r>
            <a:r>
              <a:rPr lang="en-JM" sz="2800" i="1" dirty="0"/>
              <a:t>the act of collecting and </a:t>
            </a:r>
            <a:r>
              <a:rPr lang="en-JM" sz="2800" i="1" dirty="0" err="1"/>
              <a:t>analyzing</a:t>
            </a:r>
            <a:r>
              <a:rPr lang="en-JM" sz="2800" i="1" dirty="0"/>
              <a:t> information about competitors and the</a:t>
            </a:r>
            <a:r>
              <a:rPr lang="en-JM" sz="2800" dirty="0"/>
              <a:t> marketplace</a:t>
            </a:r>
          </a:p>
        </p:txBody>
      </p:sp>
      <p:sp>
        <p:nvSpPr>
          <p:cNvPr id="5" name="Fußzeilenplatzhalter 4">
            <a:extLst>
              <a:ext uri="{FF2B5EF4-FFF2-40B4-BE49-F238E27FC236}">
                <a16:creationId xmlns:a16="http://schemas.microsoft.com/office/drawing/2014/main" id="{E60FD27A-9AC3-8E44-3AEF-3F0021EAA8E7}"/>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3EBB8824-7BB1-76B1-E882-839687EAFF00}"/>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82430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F5D58-9B34-4685-9A71-18064ECE22E2}"/>
              </a:ext>
            </a:extLst>
          </p:cNvPr>
          <p:cNvSpPr>
            <a:spLocks noGrp="1"/>
          </p:cNvSpPr>
          <p:nvPr>
            <p:ph type="title"/>
          </p:nvPr>
        </p:nvSpPr>
        <p:spPr>
          <a:xfrm>
            <a:off x="2701744" y="-365125"/>
            <a:ext cx="5821052" cy="1485900"/>
          </a:xfrm>
        </p:spPr>
        <p:txBody>
          <a:bodyPr/>
          <a:lstStyle/>
          <a:p>
            <a:r>
              <a:rPr lang="en-IN" b="1" dirty="0"/>
              <a:t>Styles of leadership</a:t>
            </a:r>
          </a:p>
        </p:txBody>
      </p:sp>
      <p:sp>
        <p:nvSpPr>
          <p:cNvPr id="3" name="Inhaltsplatzhalter 2">
            <a:extLst>
              <a:ext uri="{FF2B5EF4-FFF2-40B4-BE49-F238E27FC236}">
                <a16:creationId xmlns:a16="http://schemas.microsoft.com/office/drawing/2014/main" id="{8330790D-69CC-4868-AC27-CA3F1E9CA718}"/>
              </a:ext>
            </a:extLst>
          </p:cNvPr>
          <p:cNvSpPr>
            <a:spLocks noGrp="1"/>
          </p:cNvSpPr>
          <p:nvPr>
            <p:ph idx="1"/>
          </p:nvPr>
        </p:nvSpPr>
        <p:spPr>
          <a:xfrm>
            <a:off x="477982" y="782424"/>
            <a:ext cx="11484632" cy="5815803"/>
          </a:xfrm>
        </p:spPr>
        <p:txBody>
          <a:bodyPr>
            <a:normAutofit/>
          </a:bodyPr>
          <a:lstStyle/>
          <a:p>
            <a:pPr lvl="0"/>
            <a:r>
              <a:rPr lang="en-ID" sz="2800" b="1" dirty="0">
                <a:solidFill>
                  <a:srgbClr val="FF0000"/>
                </a:solidFill>
              </a:rPr>
              <a:t>Visionary</a:t>
            </a:r>
            <a:r>
              <a:rPr lang="en-ID" sz="2800" dirty="0">
                <a:solidFill>
                  <a:srgbClr val="FF0000"/>
                </a:solidFill>
              </a:rPr>
              <a:t> — mobilize people toward a vision. </a:t>
            </a:r>
            <a:r>
              <a:rPr lang="en-ID" sz="2800" dirty="0"/>
              <a:t>Works best when a clear direction or change is needed. Creates a positive climate.</a:t>
            </a:r>
          </a:p>
          <a:p>
            <a:pPr lvl="0"/>
            <a:r>
              <a:rPr lang="en-ID" sz="2800" b="1" dirty="0">
                <a:solidFill>
                  <a:srgbClr val="FF0000"/>
                </a:solidFill>
              </a:rPr>
              <a:t>Coaching</a:t>
            </a:r>
            <a:r>
              <a:rPr lang="en-ID" sz="2800" dirty="0">
                <a:solidFill>
                  <a:srgbClr val="FF0000"/>
                </a:solidFill>
              </a:rPr>
              <a:t> — develop people for the future</a:t>
            </a:r>
            <a:r>
              <a:rPr lang="en-ID" sz="2800" dirty="0"/>
              <a:t>. Works best when helping people and building long-term strength. Creates a positive climate.</a:t>
            </a:r>
          </a:p>
          <a:p>
            <a:pPr lvl="0"/>
            <a:r>
              <a:rPr lang="en-ID" sz="2800" b="1" dirty="0">
                <a:solidFill>
                  <a:srgbClr val="FF0000"/>
                </a:solidFill>
              </a:rPr>
              <a:t>Affiliative</a:t>
            </a:r>
            <a:r>
              <a:rPr lang="en-ID" sz="2800" dirty="0">
                <a:solidFill>
                  <a:srgbClr val="FF0000"/>
                </a:solidFill>
              </a:rPr>
              <a:t> — create emotional bonds and harmony. </a:t>
            </a:r>
            <a:r>
              <a:rPr lang="en-ID" sz="2800" dirty="0"/>
              <a:t>Works best to heal rifts in teams or motivate people in stressful times. Positive climate.</a:t>
            </a:r>
          </a:p>
          <a:p>
            <a:pPr lvl="0"/>
            <a:r>
              <a:rPr lang="en-ID" sz="2800" b="1" dirty="0">
                <a:solidFill>
                  <a:srgbClr val="FF0000"/>
                </a:solidFill>
              </a:rPr>
              <a:t>Democratic</a:t>
            </a:r>
            <a:r>
              <a:rPr lang="en-ID" sz="2800" dirty="0">
                <a:solidFill>
                  <a:srgbClr val="FF0000"/>
                </a:solidFill>
              </a:rPr>
              <a:t> — build consensus through participation</a:t>
            </a:r>
            <a:r>
              <a:rPr lang="en-ID" sz="2800" dirty="0"/>
              <a:t>. Works best to create consensus or get input. Creates a positive climate.</a:t>
            </a:r>
          </a:p>
          <a:p>
            <a:pPr lvl="0"/>
            <a:r>
              <a:rPr lang="en-ID" sz="2800" b="1" dirty="0">
                <a:solidFill>
                  <a:srgbClr val="FF0000"/>
                </a:solidFill>
              </a:rPr>
              <a:t>Pacesetting</a:t>
            </a:r>
            <a:r>
              <a:rPr lang="en-ID" sz="2800" dirty="0">
                <a:solidFill>
                  <a:srgbClr val="FF0000"/>
                </a:solidFill>
              </a:rPr>
              <a:t> — expect excellence and self-direction</a:t>
            </a:r>
            <a:r>
              <a:rPr lang="en-ID" sz="2800" dirty="0"/>
              <a:t>. Works best to get quick results from a highly competent team. Negative climate.</a:t>
            </a:r>
          </a:p>
          <a:p>
            <a:r>
              <a:rPr lang="en-ID" sz="2800" b="1" dirty="0">
                <a:solidFill>
                  <a:srgbClr val="FF0000"/>
                </a:solidFill>
              </a:rPr>
              <a:t>Commanding</a:t>
            </a:r>
            <a:r>
              <a:rPr lang="en-ID" sz="2800" dirty="0">
                <a:solidFill>
                  <a:srgbClr val="FF0000"/>
                </a:solidFill>
              </a:rPr>
              <a:t> — demand immediate compliance. </a:t>
            </a:r>
            <a:r>
              <a:rPr lang="en-ID" sz="2800" dirty="0"/>
              <a:t>Works best in crisis or with problematic people. Creates a negative climate </a:t>
            </a:r>
          </a:p>
        </p:txBody>
      </p:sp>
      <p:sp>
        <p:nvSpPr>
          <p:cNvPr id="6" name="Fußzeilenplatzhalter 5">
            <a:extLst>
              <a:ext uri="{FF2B5EF4-FFF2-40B4-BE49-F238E27FC236}">
                <a16:creationId xmlns:a16="http://schemas.microsoft.com/office/drawing/2014/main" id="{629FE3E9-8F4C-0204-5786-EFCF099BE34F}"/>
              </a:ext>
            </a:extLst>
          </p:cNvPr>
          <p:cNvSpPr>
            <a:spLocks noGrp="1"/>
          </p:cNvSpPr>
          <p:nvPr>
            <p:ph type="ftr" sz="quarter" idx="11"/>
          </p:nvPr>
        </p:nvSpPr>
        <p:spPr/>
        <p:txBody>
          <a:bodyPr/>
          <a:lstStyle/>
          <a:p>
            <a:r>
              <a:rPr lang="en-US"/>
              <a:t>Presentation in Pekanbaru 2024</a:t>
            </a:r>
            <a:endParaRPr lang="en-US" dirty="0"/>
          </a:p>
        </p:txBody>
      </p:sp>
      <p:sp>
        <p:nvSpPr>
          <p:cNvPr id="5" name="Foliennummernplatzhalter 4">
            <a:extLst>
              <a:ext uri="{FF2B5EF4-FFF2-40B4-BE49-F238E27FC236}">
                <a16:creationId xmlns:a16="http://schemas.microsoft.com/office/drawing/2014/main" id="{31031D21-48B5-F8AA-FFD8-553DF3199E81}"/>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31002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F5E9B4D5-9655-43E4-908D-A36CB4413BF7}"/>
              </a:ext>
            </a:extLst>
          </p:cNvPr>
          <p:cNvPicPr>
            <a:picLocks noGrp="1" noChangeAspect="1"/>
          </p:cNvPicPr>
          <p:nvPr>
            <p:ph idx="1"/>
          </p:nvPr>
        </p:nvPicPr>
        <p:blipFill rotWithShape="1">
          <a:blip r:embed="rId2"/>
          <a:srcRect l="35321" t="28821" r="34006" b="11489"/>
          <a:stretch/>
        </p:blipFill>
        <p:spPr>
          <a:xfrm>
            <a:off x="2358736" y="120440"/>
            <a:ext cx="6361058" cy="6647215"/>
          </a:xfrm>
          <a:prstGeom prst="rect">
            <a:avLst/>
          </a:prstGeom>
        </p:spPr>
      </p:pic>
      <p:sp>
        <p:nvSpPr>
          <p:cNvPr id="5" name="Fußzeilenplatzhalter 4">
            <a:extLst>
              <a:ext uri="{FF2B5EF4-FFF2-40B4-BE49-F238E27FC236}">
                <a16:creationId xmlns:a16="http://schemas.microsoft.com/office/drawing/2014/main" id="{0412CA0F-42C4-067F-12FD-E8D2C06B64EC}"/>
              </a:ext>
            </a:extLst>
          </p:cNvPr>
          <p:cNvSpPr>
            <a:spLocks noGrp="1"/>
          </p:cNvSpPr>
          <p:nvPr>
            <p:ph type="ftr" sz="quarter" idx="11"/>
          </p:nvPr>
        </p:nvSpPr>
        <p:spPr/>
        <p:txBody>
          <a:bodyPr/>
          <a:lstStyle/>
          <a:p>
            <a:r>
              <a:rPr lang="en-US"/>
              <a:t>Presentation in Pekanbaru 2024</a:t>
            </a:r>
            <a:endParaRPr lang="en-US" dirty="0"/>
          </a:p>
        </p:txBody>
      </p:sp>
      <p:sp>
        <p:nvSpPr>
          <p:cNvPr id="2" name="Foliennummernplatzhalter 1">
            <a:extLst>
              <a:ext uri="{FF2B5EF4-FFF2-40B4-BE49-F238E27FC236}">
                <a16:creationId xmlns:a16="http://schemas.microsoft.com/office/drawing/2014/main" id="{0B932951-BA2D-5B15-50CC-28EDBE8893CA}"/>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71927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E26BB-ACAB-4CAC-815B-8667317D93A9}"/>
              </a:ext>
            </a:extLst>
          </p:cNvPr>
          <p:cNvSpPr>
            <a:spLocks noGrp="1"/>
          </p:cNvSpPr>
          <p:nvPr>
            <p:ph type="title"/>
          </p:nvPr>
        </p:nvSpPr>
        <p:spPr>
          <a:xfrm>
            <a:off x="1371600" y="685800"/>
            <a:ext cx="9535212" cy="1067586"/>
          </a:xfrm>
        </p:spPr>
        <p:txBody>
          <a:bodyPr>
            <a:normAutofit fontScale="90000"/>
          </a:bodyPr>
          <a:lstStyle/>
          <a:p>
            <a:r>
              <a:rPr lang="en-IN" b="1" dirty="0"/>
              <a:t>Factors which influence the leadership style </a:t>
            </a:r>
          </a:p>
        </p:txBody>
      </p:sp>
      <p:sp>
        <p:nvSpPr>
          <p:cNvPr id="3" name="Inhaltsplatzhalter 2">
            <a:extLst>
              <a:ext uri="{FF2B5EF4-FFF2-40B4-BE49-F238E27FC236}">
                <a16:creationId xmlns:a16="http://schemas.microsoft.com/office/drawing/2014/main" id="{EA8E5868-5247-4F69-9019-A52C817AAB06}"/>
              </a:ext>
            </a:extLst>
          </p:cNvPr>
          <p:cNvSpPr>
            <a:spLocks noGrp="1"/>
          </p:cNvSpPr>
          <p:nvPr>
            <p:ph idx="1"/>
          </p:nvPr>
        </p:nvSpPr>
        <p:spPr>
          <a:xfrm>
            <a:off x="1371600" y="1979629"/>
            <a:ext cx="10091394" cy="4312763"/>
          </a:xfrm>
        </p:spPr>
        <p:txBody>
          <a:bodyPr>
            <a:normAutofit lnSpcReduction="10000"/>
          </a:bodyPr>
          <a:lstStyle/>
          <a:p>
            <a:pPr>
              <a:buFontTx/>
              <a:buChar char="-"/>
            </a:pPr>
            <a:r>
              <a:rPr lang="en-US" altLang="en-US" sz="2800" i="1" dirty="0"/>
              <a:t>Age of the leader</a:t>
            </a:r>
          </a:p>
          <a:p>
            <a:pPr>
              <a:buFontTx/>
              <a:buChar char="-"/>
            </a:pPr>
            <a:r>
              <a:rPr lang="en-US" altLang="en-US" sz="2800" i="1" dirty="0"/>
              <a:t>Development level of the leader</a:t>
            </a:r>
          </a:p>
          <a:p>
            <a:pPr>
              <a:buFontTx/>
              <a:buChar char="-"/>
            </a:pPr>
            <a:r>
              <a:rPr lang="en-US" altLang="en-US" sz="2800" i="1" dirty="0"/>
              <a:t>Personal value system of the leader  and character</a:t>
            </a:r>
          </a:p>
          <a:p>
            <a:pPr>
              <a:buFontTx/>
              <a:buChar char="-"/>
            </a:pPr>
            <a:r>
              <a:rPr lang="en-US" altLang="en-US" i="1" dirty="0"/>
              <a:t>Confidence in individuals and teams</a:t>
            </a:r>
          </a:p>
          <a:p>
            <a:pPr>
              <a:buFontTx/>
              <a:buChar char="-"/>
            </a:pPr>
            <a:r>
              <a:rPr lang="en-US" altLang="en-US" sz="2800" i="1" dirty="0"/>
              <a:t>Type and nature of task  (e.g. what kind of change; time at your disposal) – situational leadership</a:t>
            </a:r>
          </a:p>
          <a:p>
            <a:pPr>
              <a:buFontTx/>
              <a:buChar char="-"/>
            </a:pPr>
            <a:r>
              <a:rPr lang="en-US" altLang="en-US" i="1" dirty="0"/>
              <a:t>Maturity of the followers and team members</a:t>
            </a:r>
            <a:endParaRPr lang="en-US" altLang="en-US" sz="2800" i="1" dirty="0"/>
          </a:p>
          <a:p>
            <a:pPr>
              <a:buFontTx/>
              <a:buChar char="-"/>
            </a:pPr>
            <a:r>
              <a:rPr lang="en-US" altLang="en-US" sz="2800" i="1" dirty="0"/>
              <a:t>Stage in a change process </a:t>
            </a:r>
          </a:p>
          <a:p>
            <a:pPr>
              <a:buFontTx/>
              <a:buChar char="-"/>
            </a:pPr>
            <a:r>
              <a:rPr lang="en-US" altLang="en-US" sz="2800" i="1" dirty="0"/>
              <a:t>Culture (of an organization, of a discipline, of a nation)</a:t>
            </a:r>
            <a:endParaRPr lang="en-US" altLang="en-US" sz="2800" dirty="0"/>
          </a:p>
          <a:p>
            <a:endParaRPr lang="de-DE" dirty="0"/>
          </a:p>
        </p:txBody>
      </p:sp>
      <p:sp>
        <p:nvSpPr>
          <p:cNvPr id="6" name="Fußzeilenplatzhalter 5">
            <a:extLst>
              <a:ext uri="{FF2B5EF4-FFF2-40B4-BE49-F238E27FC236}">
                <a16:creationId xmlns:a16="http://schemas.microsoft.com/office/drawing/2014/main" id="{763CC0A4-7F5C-8A92-80F5-5B597C9ADE85}"/>
              </a:ext>
            </a:extLst>
          </p:cNvPr>
          <p:cNvSpPr>
            <a:spLocks noGrp="1"/>
          </p:cNvSpPr>
          <p:nvPr>
            <p:ph type="ftr" sz="quarter" idx="11"/>
          </p:nvPr>
        </p:nvSpPr>
        <p:spPr/>
        <p:txBody>
          <a:bodyPr/>
          <a:lstStyle/>
          <a:p>
            <a:r>
              <a:rPr lang="en-US"/>
              <a:t>Presentation in Pekanbaru 2024</a:t>
            </a:r>
            <a:endParaRPr lang="en-US" dirty="0"/>
          </a:p>
        </p:txBody>
      </p:sp>
      <p:sp>
        <p:nvSpPr>
          <p:cNvPr id="5" name="Foliennummernplatzhalter 4">
            <a:extLst>
              <a:ext uri="{FF2B5EF4-FFF2-40B4-BE49-F238E27FC236}">
                <a16:creationId xmlns:a16="http://schemas.microsoft.com/office/drawing/2014/main" id="{124B5A15-157B-8280-6980-4D766936836C}"/>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39632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75BCC-D926-0171-72B4-54B3FE8A3942}"/>
              </a:ext>
            </a:extLst>
          </p:cNvPr>
          <p:cNvSpPr>
            <a:spLocks noGrp="1"/>
          </p:cNvSpPr>
          <p:nvPr>
            <p:ph type="title"/>
          </p:nvPr>
        </p:nvSpPr>
        <p:spPr/>
        <p:txBody>
          <a:bodyPr/>
          <a:lstStyle/>
          <a:p>
            <a:r>
              <a:rPr lang="en-BZ" dirty="0"/>
              <a:t>Leadership style and context</a:t>
            </a:r>
          </a:p>
        </p:txBody>
      </p:sp>
      <p:sp>
        <p:nvSpPr>
          <p:cNvPr id="3" name="Inhaltsplatzhalter 2">
            <a:extLst>
              <a:ext uri="{FF2B5EF4-FFF2-40B4-BE49-F238E27FC236}">
                <a16:creationId xmlns:a16="http://schemas.microsoft.com/office/drawing/2014/main" id="{6403AB99-A792-D17A-EB7D-7809F1B98EDE}"/>
              </a:ext>
            </a:extLst>
          </p:cNvPr>
          <p:cNvSpPr>
            <a:spLocks noGrp="1"/>
          </p:cNvSpPr>
          <p:nvPr>
            <p:ph idx="1"/>
          </p:nvPr>
        </p:nvSpPr>
        <p:spPr/>
        <p:txBody>
          <a:bodyPr>
            <a:normAutofit/>
          </a:bodyPr>
          <a:lstStyle/>
          <a:p>
            <a:r>
              <a:rPr lang="en-HK" sz="2800" dirty="0"/>
              <a:t>A leadership style must be in line with the person who leads.</a:t>
            </a:r>
          </a:p>
          <a:p>
            <a:r>
              <a:rPr lang="en-HK" sz="2800" dirty="0"/>
              <a:t>The best leadership style depends on the task</a:t>
            </a:r>
          </a:p>
          <a:p>
            <a:r>
              <a:rPr lang="en-HK" dirty="0"/>
              <a:t>And it depends on the followers of the leader, the colleagues, team members and subordinates</a:t>
            </a:r>
          </a:p>
        </p:txBody>
      </p:sp>
      <p:sp>
        <p:nvSpPr>
          <p:cNvPr id="5" name="Fußzeilenplatzhalter 4">
            <a:extLst>
              <a:ext uri="{FF2B5EF4-FFF2-40B4-BE49-F238E27FC236}">
                <a16:creationId xmlns:a16="http://schemas.microsoft.com/office/drawing/2014/main" id="{C7403D37-4E9F-3D24-A1BC-F741FE223C16}"/>
              </a:ext>
            </a:extLst>
          </p:cNvPr>
          <p:cNvSpPr>
            <a:spLocks noGrp="1"/>
          </p:cNvSpPr>
          <p:nvPr>
            <p:ph type="ftr" sz="quarter" idx="11"/>
          </p:nvPr>
        </p:nvSpPr>
        <p:spPr/>
        <p:txBody>
          <a:bodyPr/>
          <a:lstStyle/>
          <a:p>
            <a:r>
              <a:rPr lang="en-US"/>
              <a:t>Presentation in Pekanbaru 2024</a:t>
            </a:r>
            <a:endParaRPr lang="en-US" dirty="0"/>
          </a:p>
        </p:txBody>
      </p:sp>
      <p:sp>
        <p:nvSpPr>
          <p:cNvPr id="4" name="Foliennummernplatzhalter 3">
            <a:extLst>
              <a:ext uri="{FF2B5EF4-FFF2-40B4-BE49-F238E27FC236}">
                <a16:creationId xmlns:a16="http://schemas.microsoft.com/office/drawing/2014/main" id="{812FB0A2-CFF2-1FA7-9895-30D3F1E0C942}"/>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8476292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C2F7E7F-35B2-8847-98AF-02AE10D52F6D}" vid="{B0D146DE-5376-3F41-902B-1D3D988B871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397</TotalTime>
  <Words>995</Words>
  <Application>Microsoft Macintosh PowerPoint</Application>
  <PresentationFormat>Widescreen</PresentationFormat>
  <Paragraphs>128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Bahnschrift</vt:lpstr>
      <vt:lpstr>Bahnschrift SemiBold</vt:lpstr>
      <vt:lpstr>Calibri</vt:lpstr>
      <vt:lpstr>Theme1</vt:lpstr>
      <vt:lpstr>Strategic Leadership</vt:lpstr>
      <vt:lpstr>What is Leadership?</vt:lpstr>
      <vt:lpstr>PowerPoint Presentation</vt:lpstr>
      <vt:lpstr>Management and Leadership</vt:lpstr>
      <vt:lpstr>Strategic Leadership</vt:lpstr>
      <vt:lpstr>Styles of leadership</vt:lpstr>
      <vt:lpstr>PowerPoint Presentation</vt:lpstr>
      <vt:lpstr>Factors which influence the leadership style </vt:lpstr>
      <vt:lpstr>Leadership style and context</vt:lpstr>
      <vt:lpstr>Situational leadership – the followers matter</vt:lpstr>
      <vt:lpstr>PowerPoint Presentation</vt:lpstr>
      <vt:lpstr>Leadership and aims</vt:lpstr>
      <vt:lpstr>Leadership and limits of our rationality</vt:lpstr>
      <vt:lpstr>Leadership implies setting priorities with respect to the leader’s time</vt:lpstr>
      <vt:lpstr>Leadership requires communication</vt:lpstr>
      <vt:lpstr>Leadership style and the level of involvement</vt:lpstr>
      <vt:lpstr>Leadership – formal authority and personal authority</vt:lpstr>
      <vt:lpstr>Thank you very much for your attention</vt:lpstr>
    </vt:vector>
  </TitlesOfParts>
  <Company>Hochschule Osnabrueck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Mayer, Peter</dc:creator>
  <cp:lastModifiedBy>Muhammad Ihsan Zul</cp:lastModifiedBy>
  <cp:revision>26</cp:revision>
  <dcterms:created xsi:type="dcterms:W3CDTF">2024-05-25T23:56:44Z</dcterms:created>
  <dcterms:modified xsi:type="dcterms:W3CDTF">2024-05-27T07:28:15Z</dcterms:modified>
</cp:coreProperties>
</file>