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1"/>
  </p:handoutMasterIdLst>
  <p:sldIdLst>
    <p:sldId id="256" r:id="rId2"/>
    <p:sldId id="262" r:id="rId3"/>
    <p:sldId id="263" r:id="rId4"/>
    <p:sldId id="261" r:id="rId5"/>
    <p:sldId id="264" r:id="rId6"/>
    <p:sldId id="265" r:id="rId7"/>
    <p:sldId id="267" r:id="rId8"/>
    <p:sldId id="266" r:id="rId9"/>
    <p:sldId id="26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uhammad Ihsan Zul" initials="MIZ" lastIdx="1" clrIdx="0">
    <p:extLst>
      <p:ext uri="{19B8F6BF-5375-455C-9EA6-DF929625EA0E}">
        <p15:presenceInfo xmlns:p15="http://schemas.microsoft.com/office/powerpoint/2012/main" userId="Muhammad Ihsan Zu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2" y="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3134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2A78F7-D926-40C6-A517-76C2D66D5E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AB8743-C427-4D17-9887-3DC3ED7930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363888-F13A-43E6-98FB-0E65B8D24E43}" type="datetimeFigureOut">
              <a:rPr lang="en-ID" smtClean="0"/>
              <a:t>08/12/2021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603C87-FEA0-4706-8E1C-381DDFC8A8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448FFE-F9AA-4EDE-9830-996ABC31208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8C850-983B-4E1C-A172-3A945E83DB1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187241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g"/><Relationship Id="rId4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 descr="Chinese Knot outline">
            <a:extLst>
              <a:ext uri="{FF2B5EF4-FFF2-40B4-BE49-F238E27FC236}">
                <a16:creationId xmlns:a16="http://schemas.microsoft.com/office/drawing/2014/main" id="{75861569-64CB-4E4A-B35A-891674970D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63060" y="415016"/>
            <a:ext cx="5111820" cy="51118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53247B0-C8DE-4F35-9A36-A832AD03A3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1400" y="1560196"/>
            <a:ext cx="10109200" cy="1655762"/>
          </a:xfrm>
        </p:spPr>
        <p:txBody>
          <a:bodyPr anchor="ctr"/>
          <a:lstStyle>
            <a:lvl1pPr algn="ctr">
              <a:defRPr sz="6000" b="1" spc="-150"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F4D64A-EC78-47E9-A539-635C0A5B78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1400" y="3321842"/>
            <a:ext cx="10109200" cy="123491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496C45-4382-467B-A01A-4CA10B005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BF7C1-54D3-4EF7-AAE8-7620886D65CE}" type="slidenum">
              <a:rPr lang="en-ID" smtClean="0"/>
              <a:t>‹#›</a:t>
            </a:fld>
            <a:endParaRPr lang="en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EC3269-1A21-4A50-AB12-D3ECEEE76FAD}"/>
              </a:ext>
            </a:extLst>
          </p:cNvPr>
          <p:cNvSpPr/>
          <p:nvPr userDrawn="1"/>
        </p:nvSpPr>
        <p:spPr>
          <a:xfrm>
            <a:off x="8117840" y="0"/>
            <a:ext cx="4074160" cy="5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11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1734C85C-114A-4562-83EB-4200DB2D83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9434"/>
          <a:stretch/>
        </p:blipFill>
        <p:spPr>
          <a:xfrm>
            <a:off x="6038780" y="4883737"/>
            <a:ext cx="5111820" cy="1286198"/>
          </a:xfrm>
          <a:prstGeom prst="rect">
            <a:avLst/>
          </a:prstGeom>
        </p:spPr>
      </p:pic>
      <p:pic>
        <p:nvPicPr>
          <p:cNvPr id="8" name="Picture 7" descr="A picture containing logo&#10;&#10;Description automatically generated">
            <a:extLst>
              <a:ext uri="{FF2B5EF4-FFF2-40B4-BE49-F238E27FC236}">
                <a16:creationId xmlns:a16="http://schemas.microsoft.com/office/drawing/2014/main" id="{73786221-D400-4EFF-A2EF-501A54F84A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9518"/>
          <a:stretch/>
        </p:blipFill>
        <p:spPr>
          <a:xfrm>
            <a:off x="983326" y="4883737"/>
            <a:ext cx="2070608" cy="1286198"/>
          </a:xfrm>
          <a:prstGeom prst="rect">
            <a:avLst/>
          </a:prstGeom>
        </p:spPr>
      </p:pic>
      <p:pic>
        <p:nvPicPr>
          <p:cNvPr id="9" name="Picture 8" descr="Logo&#10;&#10;Description automatically generated with medium confidence">
            <a:extLst>
              <a:ext uri="{FF2B5EF4-FFF2-40B4-BE49-F238E27FC236}">
                <a16:creationId xmlns:a16="http://schemas.microsoft.com/office/drawing/2014/main" id="{A8B7CB14-0D7B-4AF0-8001-016205C0132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459" y="5105495"/>
            <a:ext cx="2369881" cy="842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256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C09E8-7077-4D8C-8AE5-C582195F5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300041-61EE-4D2D-843E-621EA9CF20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36AE77-FB2F-4476-BCB2-228D03C16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6B6AEB-E3B1-46FB-8D64-DB6B13EEC051}" type="datetimeFigureOut">
              <a:rPr lang="en-ID" smtClean="0"/>
              <a:t>08/12/2021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CDFE92-27EC-4DA2-A955-2733099E6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CBFA32-E6D2-4FDA-A14D-22D0C2643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BF7C1-54D3-4EF7-AAE8-7620886D65C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16290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EC89CC-647C-4E74-8D7C-8A1641D60A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711199"/>
            <a:ext cx="2628900" cy="5465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3F9024-B036-4BDB-9291-5A845CB0F5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711199"/>
            <a:ext cx="7734300" cy="5465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E4F18-D933-467D-8161-5B52A8406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BF7C1-54D3-4EF7-AAE8-7620886D65C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53423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BA790-D4A8-4249-B896-7977E4540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E05DC-737E-4E57-AB48-0C354A319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920048-9DF5-442F-8849-CD7AA532C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6B6AEB-E3B1-46FB-8D64-DB6B13EEC051}" type="datetimeFigureOut">
              <a:rPr lang="en-ID" smtClean="0"/>
              <a:t>08/12/2021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FBF4C5-EB54-4455-A2B2-7302286C1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6163EF-A0E1-4733-A2DB-93116B626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BF7C1-54D3-4EF7-AAE8-7620886D65C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10508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D602F-5C3B-4F63-87DA-5A16D46F7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1840" y="1026161"/>
            <a:ext cx="7244080" cy="252000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A14072-49B6-4766-979D-4465D092B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61840" y="3654901"/>
            <a:ext cx="7244080" cy="25200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32C2E4-106F-4FD1-9A80-F883EA6A0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BF7C1-54D3-4EF7-AAE8-7620886D65CE}" type="slidenum">
              <a:rPr lang="en-ID" smtClean="0"/>
              <a:t>‹#›</a:t>
            </a:fld>
            <a:endParaRPr lang="en-ID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2405A22D-BEB4-45C0-86E0-52DB5AC1EDB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6080" y="1026161"/>
            <a:ext cx="385064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picture containing grass, mountain, outdoor, track&#10;&#10;Description automatically generated">
            <a:extLst>
              <a:ext uri="{FF2B5EF4-FFF2-40B4-BE49-F238E27FC236}">
                <a16:creationId xmlns:a16="http://schemas.microsoft.com/office/drawing/2014/main" id="{FF289A0F-D525-4E84-84B0-1CCB3403D1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080" y="3654901"/>
            <a:ext cx="3850639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070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D4F0F-CC0C-41D1-887A-731156D56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47D1A1-EFB6-4080-836B-B303FDE228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379883-0291-4ABF-A726-904B35209B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0452A3-AE65-4EC6-BF7F-481BDE482D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6B6AEB-E3B1-46FB-8D64-DB6B13EEC051}" type="datetimeFigureOut">
              <a:rPr lang="en-ID" smtClean="0"/>
              <a:t>08/12/2021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4C6058-1405-430A-8EB1-8975A1F82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617F11-2339-4E96-8D44-3FB400F65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BF7C1-54D3-4EF7-AAE8-7620886D65C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81524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06ACB-1843-4329-AD4E-7F94826F4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68337"/>
            <a:ext cx="10515600" cy="1022351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33744D-1E81-443E-BC78-77D4479172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84665"/>
            <a:ext cx="5157787" cy="720409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60B8E8-8677-42A5-966C-42BC6F1D25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7B070D-E7FC-4571-B547-1D90D69A79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84665"/>
            <a:ext cx="5183188" cy="720409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D6816D-3DAF-4D26-A551-0CFCFAFBD2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D8D603-4F81-433D-9864-974FC8F9C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BF7C1-54D3-4EF7-AAE8-7620886D65C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81138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644C2-72ED-4DCD-8EDE-5E9B59EFD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62113B-0E28-449D-A2FB-4297F067F3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6B6AEB-E3B1-46FB-8D64-DB6B13EEC051}" type="datetimeFigureOut">
              <a:rPr lang="en-ID" smtClean="0"/>
              <a:t>08/12/2021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F32DA8-9E53-4EEE-BA8D-BBFF08A91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BD2B58-614B-4773-9C54-711E4B08D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BF7C1-54D3-4EF7-AAE8-7620886D65C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97262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6506F0-9968-47B1-BDA9-CD65298CE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BF7C1-54D3-4EF7-AAE8-7620886D65C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26386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1891C-9F53-49AB-9CC4-906CF07FB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B697AE-0ADD-495A-BE9E-50D4AE7E9B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429D50-CA9D-4F2E-8758-4D91D7A404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74240"/>
            <a:ext cx="3932237" cy="369474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EDEA67-6FBB-425F-B28C-178360F96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BF7C1-54D3-4EF7-AAE8-7620886D65C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00774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47336-E49A-43F3-9F84-23696C0C2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97345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5E4BB6-4915-41E1-870A-E3B5288CAB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03C8A6-E5E8-44F9-BDB2-970E5C16B1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1F5521-D2B3-4086-B9D9-96CC361E2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BF7C1-54D3-4EF7-AAE8-7620886D65C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99021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AC98D0-0AC0-403A-A5E3-8C1E85C4C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6067"/>
            <a:ext cx="10515600" cy="860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6DA56C-91A4-4AB0-8DF9-4223793596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3E55B6-5BDE-4E50-90BF-90FF078AE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28364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BF7C1-54D3-4EF7-AAE8-7620886D65CE}" type="slidenum">
              <a:rPr lang="en-ID" smtClean="0"/>
              <a:t>‹#›</a:t>
            </a:fld>
            <a:endParaRPr lang="en-ID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A76D2AA-E243-4590-96D4-630D9BB4015A}"/>
              </a:ext>
            </a:extLst>
          </p:cNvPr>
          <p:cNvGrpSpPr/>
          <p:nvPr userDrawn="1"/>
        </p:nvGrpSpPr>
        <p:grpSpPr>
          <a:xfrm>
            <a:off x="0" y="6734802"/>
            <a:ext cx="12192000" cy="123198"/>
            <a:chOff x="0" y="-9060"/>
            <a:chExt cx="12192000" cy="23474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F9E5ABF-9573-4B48-9A52-CA1CDCB938BB}"/>
                </a:ext>
              </a:extLst>
            </p:cNvPr>
            <p:cNvSpPr/>
            <p:nvPr userDrawn="1"/>
          </p:nvSpPr>
          <p:spPr>
            <a:xfrm>
              <a:off x="0" y="-1"/>
              <a:ext cx="12192000" cy="22568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340DF34-4DDD-467D-9F5F-E573B4EE632A}"/>
                </a:ext>
              </a:extLst>
            </p:cNvPr>
            <p:cNvSpPr/>
            <p:nvPr userDrawn="1"/>
          </p:nvSpPr>
          <p:spPr>
            <a:xfrm>
              <a:off x="0" y="-9060"/>
              <a:ext cx="2752344" cy="23474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C19D3C7-DA98-4F9B-88F0-E85E12F852CF}"/>
                </a:ext>
              </a:extLst>
            </p:cNvPr>
            <p:cNvSpPr/>
            <p:nvPr userDrawn="1"/>
          </p:nvSpPr>
          <p:spPr>
            <a:xfrm>
              <a:off x="2752344" y="-1418"/>
              <a:ext cx="3343656" cy="22709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1F30C14-0FAB-47D7-88AC-42DD127E0911}"/>
                </a:ext>
              </a:extLst>
            </p:cNvPr>
            <p:cNvSpPr/>
            <p:nvPr userDrawn="1"/>
          </p:nvSpPr>
          <p:spPr>
            <a:xfrm>
              <a:off x="6096000" y="-1417"/>
              <a:ext cx="3343656" cy="227098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pic>
        <p:nvPicPr>
          <p:cNvPr id="19" name="Picture 18" descr="A picture containing logo&#10;&#10;Description automatically generated">
            <a:extLst>
              <a:ext uri="{FF2B5EF4-FFF2-40B4-BE49-F238E27FC236}">
                <a16:creationId xmlns:a16="http://schemas.microsoft.com/office/drawing/2014/main" id="{6EB04764-038A-4809-B9DA-488EB35060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00" t="-11121"/>
          <a:stretch/>
        </p:blipFill>
        <p:spPr>
          <a:xfrm>
            <a:off x="10039604" y="0"/>
            <a:ext cx="2101596" cy="565945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68E93419-19B7-4A2F-BD75-2EFCD8CAF99B}"/>
              </a:ext>
            </a:extLst>
          </p:cNvPr>
          <p:cNvGrpSpPr/>
          <p:nvPr userDrawn="1"/>
        </p:nvGrpSpPr>
        <p:grpSpPr>
          <a:xfrm>
            <a:off x="0" y="507825"/>
            <a:ext cx="12192000" cy="45719"/>
            <a:chOff x="0" y="-9060"/>
            <a:chExt cx="12192000" cy="234741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5B00516-B84F-4D72-9744-28B4DEAC82DE}"/>
                </a:ext>
              </a:extLst>
            </p:cNvPr>
            <p:cNvSpPr/>
            <p:nvPr userDrawn="1"/>
          </p:nvSpPr>
          <p:spPr>
            <a:xfrm>
              <a:off x="0" y="-1"/>
              <a:ext cx="12192000" cy="22568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5E5D508-6629-4D6F-BED6-D7A304BD9C48}"/>
                </a:ext>
              </a:extLst>
            </p:cNvPr>
            <p:cNvSpPr/>
            <p:nvPr userDrawn="1"/>
          </p:nvSpPr>
          <p:spPr>
            <a:xfrm>
              <a:off x="0" y="-9060"/>
              <a:ext cx="2752344" cy="23474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2C17954-A288-407D-95F4-E0FD69E5CE02}"/>
                </a:ext>
              </a:extLst>
            </p:cNvPr>
            <p:cNvSpPr/>
            <p:nvPr userDrawn="1"/>
          </p:nvSpPr>
          <p:spPr>
            <a:xfrm>
              <a:off x="2752344" y="-1418"/>
              <a:ext cx="3343656" cy="22709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1569C2D-9040-4EE5-9DED-CF114C8E8AC6}"/>
                </a:ext>
              </a:extLst>
            </p:cNvPr>
            <p:cNvSpPr/>
            <p:nvPr userDrawn="1"/>
          </p:nvSpPr>
          <p:spPr>
            <a:xfrm>
              <a:off x="6096000" y="-1417"/>
              <a:ext cx="3343656" cy="227098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ADBD34C0-74B7-4EF2-8C62-B907B47EB994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" y="434025"/>
            <a:ext cx="3211068" cy="153924"/>
          </a:xfrm>
          <a:prstGeom prst="rect">
            <a:avLst/>
          </a:prstGeom>
        </p:spPr>
      </p:pic>
      <p:pic>
        <p:nvPicPr>
          <p:cNvPr id="33" name="Picture 32" descr="Logo&#10;&#10;Description automatically generated">
            <a:extLst>
              <a:ext uri="{FF2B5EF4-FFF2-40B4-BE49-F238E27FC236}">
                <a16:creationId xmlns:a16="http://schemas.microsoft.com/office/drawing/2014/main" id="{980D0673-5493-4D85-8367-8B4758BD5176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" y="116703"/>
            <a:ext cx="1006711" cy="262778"/>
          </a:xfrm>
          <a:prstGeom prst="rect">
            <a:avLst/>
          </a:prstGeom>
        </p:spPr>
      </p:pic>
      <p:pic>
        <p:nvPicPr>
          <p:cNvPr id="5" name="Picture 4" descr="Logo&#10;&#10;Description automatically generated with medium confidence">
            <a:extLst>
              <a:ext uri="{FF2B5EF4-FFF2-40B4-BE49-F238E27FC236}">
                <a16:creationId xmlns:a16="http://schemas.microsoft.com/office/drawing/2014/main" id="{14528666-02F5-4CC2-93F3-5D7A3FBC944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9405" y="88635"/>
            <a:ext cx="1030199" cy="366318"/>
          </a:xfrm>
          <a:prstGeom prst="rect">
            <a:avLst/>
          </a:prstGeom>
        </p:spPr>
      </p:pic>
      <p:pic>
        <p:nvPicPr>
          <p:cNvPr id="21" name="Picture 20" descr="A picture containing logo&#10;&#10;Description automatically generated">
            <a:extLst>
              <a:ext uri="{FF2B5EF4-FFF2-40B4-BE49-F238E27FC236}">
                <a16:creationId xmlns:a16="http://schemas.microsoft.com/office/drawing/2014/main" id="{CE4E2D99-1F34-4C8B-88B7-D7138214AB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998" r="78959" b="13820"/>
          <a:stretch/>
        </p:blipFill>
        <p:spPr>
          <a:xfrm>
            <a:off x="8073174" y="98725"/>
            <a:ext cx="842264" cy="398188"/>
          </a:xfrm>
          <a:prstGeom prst="rect">
            <a:avLst/>
          </a:prstGeom>
        </p:spPr>
      </p:pic>
      <p:pic>
        <p:nvPicPr>
          <p:cNvPr id="14" name="Picture 1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0A742318-11BD-4780-B612-BAFF9B4D0C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0" t="17090" r="7462" b="18354"/>
          <a:stretch/>
        </p:blipFill>
        <p:spPr>
          <a:xfrm>
            <a:off x="55735" y="6199377"/>
            <a:ext cx="1837073" cy="50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935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1CF5A-D4E2-45C9-8FDC-1AD80616AD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Project Management: </a:t>
            </a:r>
            <a:br>
              <a:rPr lang="en-US" sz="3600" dirty="0"/>
            </a:br>
            <a:r>
              <a:rPr lang="en-US" sz="3600" dirty="0"/>
              <a:t>Project Action Plan (PAP)</a:t>
            </a:r>
            <a:endParaRPr lang="en-ID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15998D-A98C-42B2-AFA5-05355EA699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Muhammad Ihsan Zul</a:t>
            </a:r>
          </a:p>
          <a:p>
            <a:r>
              <a:rPr lang="en-US" dirty="0"/>
              <a:t>December 9, 2021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14339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E34D3C5-83DB-4FD8-B80E-EEB030A70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Action Plan Structure</a:t>
            </a:r>
            <a:endParaRPr lang="en-ID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EE778-8995-4B0B-97D4-B543276160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Project Action Plan Content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335407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9114E9E-5F86-44C2-BBB3-3A0A916A3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Information</a:t>
            </a:r>
            <a:endParaRPr lang="en-ID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D943ACE-10F1-4463-AB10-D04A4368D6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Project Title</a:t>
            </a:r>
          </a:p>
          <a:p>
            <a:r>
              <a:rPr lang="en-US"/>
              <a:t>Country</a:t>
            </a:r>
            <a:endParaRPr lang="en-US" dirty="0"/>
          </a:p>
          <a:p>
            <a:r>
              <a:rPr lang="en-US" dirty="0"/>
              <a:t>Name (your name)</a:t>
            </a:r>
          </a:p>
          <a:p>
            <a:r>
              <a:rPr lang="en-US" dirty="0"/>
              <a:t>Institution</a:t>
            </a:r>
          </a:p>
          <a:p>
            <a:r>
              <a:rPr lang="en-US" dirty="0"/>
              <a:t>Position</a:t>
            </a:r>
          </a:p>
          <a:p>
            <a:r>
              <a:rPr lang="en-US" dirty="0"/>
              <a:t>Project Team (your team)</a:t>
            </a:r>
          </a:p>
          <a:p>
            <a:r>
              <a:rPr lang="en-US" dirty="0"/>
              <a:t>Objectives</a:t>
            </a:r>
          </a:p>
          <a:p>
            <a:r>
              <a:rPr lang="en-US" dirty="0"/>
              <a:t>Expected Learning Outcomes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470284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EEE68D-52E6-436C-BF0B-495B2714C2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8" r="800"/>
          <a:stretch/>
        </p:blipFill>
        <p:spPr>
          <a:xfrm>
            <a:off x="113122" y="857613"/>
            <a:ext cx="11981468" cy="514277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1E63D35-119B-4360-ADB6-0A536A4B26D0}"/>
              </a:ext>
            </a:extLst>
          </p:cNvPr>
          <p:cNvSpPr txBox="1"/>
          <p:nvPr/>
        </p:nvSpPr>
        <p:spPr>
          <a:xfrm>
            <a:off x="1857081" y="3582184"/>
            <a:ext cx="24272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All person involved to this project</a:t>
            </a:r>
            <a:endParaRPr lang="en-ID" sz="1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5609EE-A2C4-498E-8E0C-23D472A976DB}"/>
              </a:ext>
            </a:extLst>
          </p:cNvPr>
          <p:cNvSpPr txBox="1"/>
          <p:nvPr/>
        </p:nvSpPr>
        <p:spPr>
          <a:xfrm>
            <a:off x="1857081" y="4168217"/>
            <a:ext cx="21050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The objectives of the project</a:t>
            </a:r>
            <a:endParaRPr lang="en-ID" sz="1200" dirty="0"/>
          </a:p>
        </p:txBody>
      </p:sp>
    </p:spTree>
    <p:extLst>
      <p:ext uri="{BB962C8B-B14F-4D97-AF65-F5344CB8AC3E}">
        <p14:creationId xmlns:p14="http://schemas.microsoft.com/office/powerpoint/2010/main" val="3208974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825BC-0C09-41A0-BFAD-D79CD5EB9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Task, Task and Milestone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A68E55-D5A5-455A-A865-E0D646CFE5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3905"/>
            <a:ext cx="10515600" cy="4351338"/>
          </a:xfrm>
        </p:spPr>
        <p:txBody>
          <a:bodyPr/>
          <a:lstStyle/>
          <a:p>
            <a:r>
              <a:rPr lang="en-US" dirty="0"/>
              <a:t>Main Task: a piece of work which you have to do, usually as part of a larger project. The main task consists of small tasks arranged to complete the main task</a:t>
            </a:r>
          </a:p>
          <a:p>
            <a:r>
              <a:rPr lang="en-US" dirty="0"/>
              <a:t>Task: as a part of main task, with clear activities, person, duration, resources and material, output and potential risk </a:t>
            </a:r>
          </a:p>
          <a:p>
            <a:r>
              <a:rPr lang="en-US" dirty="0"/>
              <a:t>Milestone: a specific point within a project’s life cycle used to measure the progress toward the final goal. Milestone break the project into phases.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55256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175BD93-FD34-494E-96C4-B0C82D353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Task and Components</a:t>
            </a:r>
            <a:endParaRPr lang="en-ID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F8723F-07BF-4BAA-A642-D761F833D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68092"/>
            <a:ext cx="12192000" cy="343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8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B4AEC-15A8-43F1-9A37-28A7702C2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6067"/>
            <a:ext cx="10515600" cy="570785"/>
          </a:xfrm>
        </p:spPr>
        <p:txBody>
          <a:bodyPr>
            <a:normAutofit fontScale="90000"/>
          </a:bodyPr>
          <a:lstStyle/>
          <a:p>
            <a:r>
              <a:rPr lang="en-US" dirty="0"/>
              <a:t>Main Task and Component (Sample)</a:t>
            </a:r>
            <a:endParaRPr lang="en-ID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C0FD52E-D74F-4521-93BE-EE295CE81B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194058"/>
              </p:ext>
            </p:extLst>
          </p:nvPr>
        </p:nvGraphicFramePr>
        <p:xfrm>
          <a:off x="207391" y="1542354"/>
          <a:ext cx="11787965" cy="416640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127415">
                  <a:extLst>
                    <a:ext uri="{9D8B030D-6E8A-4147-A177-3AD203B41FA5}">
                      <a16:colId xmlns:a16="http://schemas.microsoft.com/office/drawing/2014/main" val="551733122"/>
                    </a:ext>
                  </a:extLst>
                </a:gridCol>
                <a:gridCol w="2178603">
                  <a:extLst>
                    <a:ext uri="{9D8B030D-6E8A-4147-A177-3AD203B41FA5}">
                      <a16:colId xmlns:a16="http://schemas.microsoft.com/office/drawing/2014/main" val="4116112067"/>
                    </a:ext>
                  </a:extLst>
                </a:gridCol>
                <a:gridCol w="1586765">
                  <a:extLst>
                    <a:ext uri="{9D8B030D-6E8A-4147-A177-3AD203B41FA5}">
                      <a16:colId xmlns:a16="http://schemas.microsoft.com/office/drawing/2014/main" val="2240044305"/>
                    </a:ext>
                  </a:extLst>
                </a:gridCol>
                <a:gridCol w="1020520">
                  <a:extLst>
                    <a:ext uri="{9D8B030D-6E8A-4147-A177-3AD203B41FA5}">
                      <a16:colId xmlns:a16="http://schemas.microsoft.com/office/drawing/2014/main" val="647052663"/>
                    </a:ext>
                  </a:extLst>
                </a:gridCol>
                <a:gridCol w="1587562">
                  <a:extLst>
                    <a:ext uri="{9D8B030D-6E8A-4147-A177-3AD203B41FA5}">
                      <a16:colId xmlns:a16="http://schemas.microsoft.com/office/drawing/2014/main" val="733793863"/>
                    </a:ext>
                  </a:extLst>
                </a:gridCol>
                <a:gridCol w="1586765">
                  <a:extLst>
                    <a:ext uri="{9D8B030D-6E8A-4147-A177-3AD203B41FA5}">
                      <a16:colId xmlns:a16="http://schemas.microsoft.com/office/drawing/2014/main" val="2918551420"/>
                    </a:ext>
                  </a:extLst>
                </a:gridCol>
                <a:gridCol w="1700335">
                  <a:extLst>
                    <a:ext uri="{9D8B030D-6E8A-4147-A177-3AD203B41FA5}">
                      <a16:colId xmlns:a16="http://schemas.microsoft.com/office/drawing/2014/main" val="3769243067"/>
                    </a:ext>
                  </a:extLst>
                </a:gridCol>
              </a:tblGrid>
              <a:tr h="10536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 dirty="0">
                          <a:effectLst/>
                        </a:rPr>
                        <a:t>What are the main tasks?</a:t>
                      </a:r>
                      <a:endParaRPr lang="en-ID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900" dirty="0">
                          <a:effectLst/>
                        </a:rPr>
                        <a:t>Dissemination Materials</a:t>
                      </a:r>
                      <a:endParaRPr lang="en-ID" sz="11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3525" marR="535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>
                          <a:effectLst/>
                        </a:rPr>
                        <a:t>What are the key activities?  </a:t>
                      </a:r>
                      <a:endParaRPr lang="en-ID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900">
                          <a:effectLst/>
                        </a:rPr>
                        <a:t>(e.g. dissemination of the call, selection of the participants, drafting the programme, preparing the financial report, etc.)</a:t>
                      </a:r>
                      <a:endParaRPr lang="en-ID" sz="1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3525" marR="535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>
                          <a:effectLst/>
                        </a:rPr>
                        <a:t>Who are involved? </a:t>
                      </a:r>
                      <a:endParaRPr lang="en-ID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900">
                          <a:effectLst/>
                        </a:rPr>
                        <a:t>(e.g. NMT team, external partner, etc.)</a:t>
                      </a:r>
                      <a:endParaRPr lang="en-ID" sz="1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3525" marR="535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>
                          <a:effectLst/>
                        </a:rPr>
                        <a:t>How long will it take?</a:t>
                      </a:r>
                      <a:endParaRPr lang="en-ID" sz="1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3525" marR="535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>
                          <a:effectLst/>
                        </a:rPr>
                        <a:t>Which resources, materials and support needed?</a:t>
                      </a:r>
                      <a:endParaRPr lang="en-ID" sz="1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3525" marR="535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>
                          <a:effectLst/>
                        </a:rPr>
                        <a:t>What are the expected </a:t>
                      </a:r>
                      <a:r>
                        <a:rPr lang="en-GB" sz="1050" spc="-40">
                          <a:effectLst/>
                        </a:rPr>
                        <a:t>outputs?</a:t>
                      </a:r>
                      <a:endParaRPr lang="en-ID" sz="1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3525" marR="535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>
                          <a:effectLst/>
                        </a:rPr>
                        <a:t>What are the potential risks?</a:t>
                      </a:r>
                      <a:endParaRPr lang="en-ID" sz="1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3525" marR="53525" marT="0" marB="0"/>
                </a:tc>
                <a:extLst>
                  <a:ext uri="{0D108BD9-81ED-4DB2-BD59-A6C34878D82A}">
                    <a16:rowId xmlns:a16="http://schemas.microsoft.com/office/drawing/2014/main" val="2890655231"/>
                  </a:ext>
                </a:extLst>
              </a:tr>
              <a:tr h="675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>
                          <a:effectLst/>
                        </a:rPr>
                        <a:t>Task 1.a </a:t>
                      </a:r>
                      <a:br>
                        <a:rPr lang="en-GB" sz="1050">
                          <a:effectLst/>
                        </a:rPr>
                      </a:br>
                      <a:r>
                        <a:rPr lang="en-GB" sz="1050">
                          <a:effectLst/>
                        </a:rPr>
                        <a:t>“Call for participants” Flyer</a:t>
                      </a:r>
                      <a:endParaRPr lang="en-ID" sz="1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3525" marR="53525" marT="0" marB="0"/>
                </a:tc>
                <a:tc>
                  <a:txBody>
                    <a:bodyPr/>
                    <a:lstStyle/>
                    <a:p>
                      <a:pPr marL="179388" lvl="0" indent="-179388">
                        <a:lnSpc>
                          <a:spcPct val="115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050" dirty="0">
                          <a:effectLst/>
                        </a:rPr>
                        <a:t>Assemble a design team</a:t>
                      </a:r>
                      <a:endParaRPr lang="en-ID" sz="1100" dirty="0">
                        <a:effectLst/>
                      </a:endParaRPr>
                    </a:p>
                    <a:p>
                      <a:pPr marL="179388" lvl="0" indent="-179388">
                        <a:lnSpc>
                          <a:spcPct val="115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050" dirty="0">
                          <a:effectLst/>
                        </a:rPr>
                        <a:t>Create flyer designs</a:t>
                      </a:r>
                      <a:endParaRPr lang="en-ID" sz="11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3525" marR="535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 dirty="0">
                          <a:effectLst/>
                        </a:rPr>
                        <a:t>Eddy Yusuf, Muhammad Ihsan Zul, PCR Graphics Designer Team</a:t>
                      </a:r>
                      <a:endParaRPr lang="en-ID" sz="11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3525" marR="535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>
                          <a:effectLst/>
                        </a:rPr>
                        <a:t>4 Days</a:t>
                      </a:r>
                      <a:endParaRPr lang="en-ID" sz="1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3525" marR="535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>
                          <a:effectLst/>
                        </a:rPr>
                        <a:t>Corel Draw, Proposal, Organization logo</a:t>
                      </a:r>
                      <a:endParaRPr lang="en-ID" sz="1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3525" marR="535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>
                          <a:effectLst/>
                        </a:rPr>
                        <a:t>Program flyer</a:t>
                      </a:r>
                      <a:endParaRPr lang="en-ID" sz="1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3525" marR="535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>
                          <a:effectLst/>
                        </a:rPr>
                        <a:t>Information is not conveyed properly</a:t>
                      </a:r>
                      <a:endParaRPr lang="en-ID" sz="1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3525" marR="53525" marT="0" marB="0"/>
                </a:tc>
                <a:extLst>
                  <a:ext uri="{0D108BD9-81ED-4DB2-BD59-A6C34878D82A}">
                    <a16:rowId xmlns:a16="http://schemas.microsoft.com/office/drawing/2014/main" val="3894589035"/>
                  </a:ext>
                </a:extLst>
              </a:tr>
              <a:tr h="949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>
                          <a:effectLst/>
                        </a:rPr>
                        <a:t>Task 1.b</a:t>
                      </a:r>
                      <a:br>
                        <a:rPr lang="en-GB" sz="1050">
                          <a:effectLst/>
                        </a:rPr>
                      </a:br>
                      <a:r>
                        <a:rPr lang="en-GB" sz="1050">
                          <a:effectLst/>
                        </a:rPr>
                        <a:t>ERICA Official Website</a:t>
                      </a:r>
                      <a:endParaRPr lang="en-ID" sz="1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3525" marR="53525" marT="0" marB="0"/>
                </a:tc>
                <a:tc>
                  <a:txBody>
                    <a:bodyPr/>
                    <a:lstStyle/>
                    <a:p>
                      <a:pPr marL="179388" lvl="0" indent="-179388">
                        <a:lnSpc>
                          <a:spcPct val="115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Assemble a design team and IT support</a:t>
                      </a:r>
                      <a:endParaRPr lang="en-ID" sz="11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9388" lvl="0" indent="-179388">
                        <a:lnSpc>
                          <a:spcPct val="115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Create website designs</a:t>
                      </a:r>
                      <a:endParaRPr lang="en-ID" sz="11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9388" lvl="0" indent="-179388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Prepare </a:t>
                      </a:r>
                      <a:r>
                        <a:rPr lang="en-GB" sz="1050" dirty="0">
                          <a:effectLst/>
                        </a:rPr>
                        <a:t>web hosting</a:t>
                      </a:r>
                      <a:endParaRPr lang="en-ID" sz="11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3525" marR="535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 dirty="0">
                          <a:effectLst/>
                        </a:rPr>
                        <a:t>Eddy Yusuf, UPJ IT Team</a:t>
                      </a:r>
                      <a:endParaRPr lang="en-ID" sz="11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3525" marR="535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 dirty="0">
                          <a:effectLst/>
                        </a:rPr>
                        <a:t>4 Days</a:t>
                      </a:r>
                      <a:endParaRPr lang="en-ID" sz="11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3525" marR="535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 dirty="0">
                          <a:effectLst/>
                        </a:rPr>
                        <a:t>Domain and hosting, Web IDE Tools, program proposal</a:t>
                      </a:r>
                      <a:endParaRPr lang="en-ID" sz="11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3525" marR="535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 dirty="0">
                          <a:effectLst/>
                        </a:rPr>
                        <a:t>Official Website</a:t>
                      </a:r>
                      <a:endParaRPr lang="en-ID" sz="11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3525" marR="535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>
                          <a:effectLst/>
                        </a:rPr>
                        <a:t>Website is down and cannot be accessed.</a:t>
                      </a:r>
                      <a:endParaRPr lang="en-ID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>
                          <a:effectLst/>
                        </a:rPr>
                        <a:t>Website is not periodically updated</a:t>
                      </a:r>
                      <a:endParaRPr lang="en-ID" sz="1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3525" marR="53525" marT="0" marB="0"/>
                </a:tc>
                <a:extLst>
                  <a:ext uri="{0D108BD9-81ED-4DB2-BD59-A6C34878D82A}">
                    <a16:rowId xmlns:a16="http://schemas.microsoft.com/office/drawing/2014/main" val="1537193206"/>
                  </a:ext>
                </a:extLst>
              </a:tr>
              <a:tr h="11142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>
                          <a:effectLst/>
                        </a:rPr>
                        <a:t>Task 1.c</a:t>
                      </a:r>
                      <a:br>
                        <a:rPr lang="en-GB" sz="1050">
                          <a:effectLst/>
                        </a:rPr>
                      </a:br>
                      <a:r>
                        <a:rPr lang="en-GB" sz="1050">
                          <a:effectLst/>
                        </a:rPr>
                        <a:t>Document preparation and registration link for applicants</a:t>
                      </a:r>
                      <a:endParaRPr lang="en-ID" sz="1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3525" marR="53525" marT="0" marB="0"/>
                </a:tc>
                <a:tc>
                  <a:txBody>
                    <a:bodyPr/>
                    <a:lstStyle/>
                    <a:p>
                      <a:pPr marL="179388" lvl="0" indent="-179388">
                        <a:lnSpc>
                          <a:spcPct val="115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en-GB" sz="1050" dirty="0">
                          <a:effectLst/>
                        </a:rPr>
                        <a:t>Create registration document templates</a:t>
                      </a:r>
                      <a:endParaRPr lang="en-ID" sz="1100" dirty="0">
                        <a:effectLst/>
                      </a:endParaRPr>
                    </a:p>
                    <a:p>
                      <a:pPr marL="179388" lvl="0" indent="-179388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1050" dirty="0">
                          <a:effectLst/>
                        </a:rPr>
                        <a:t>Create online registration form for applicants </a:t>
                      </a:r>
                      <a:endParaRPr lang="en-ID" sz="1100" dirty="0">
                        <a:effectLst/>
                      </a:endParaRPr>
                    </a:p>
                  </a:txBody>
                  <a:tcPr marL="53525" marR="535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>
                          <a:effectLst/>
                        </a:rPr>
                        <a:t>Eddy Yusuf, Muhammad Ihsan Zul</a:t>
                      </a:r>
                      <a:endParaRPr lang="en-ID" sz="1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3525" marR="535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>
                          <a:effectLst/>
                        </a:rPr>
                        <a:t>3 Days</a:t>
                      </a:r>
                      <a:endParaRPr lang="en-ID" sz="1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3525" marR="535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>
                          <a:effectLst/>
                        </a:rPr>
                        <a:t>Office 365, Google Form</a:t>
                      </a:r>
                      <a:endParaRPr lang="en-ID" sz="11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3525" marR="535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 dirty="0">
                          <a:effectLst/>
                        </a:rPr>
                        <a:t>Template for PAP, commitment letter, </a:t>
                      </a:r>
                      <a:endParaRPr lang="en-ID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 dirty="0">
                          <a:effectLst/>
                        </a:rPr>
                        <a:t>recommendation letter; registration link is up and running</a:t>
                      </a:r>
                      <a:endParaRPr lang="en-ID" sz="11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3525" marR="535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50" dirty="0">
                          <a:effectLst/>
                        </a:rPr>
                        <a:t> </a:t>
                      </a:r>
                      <a:endParaRPr lang="en-ID" sz="11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3525" marR="53525" marT="0" marB="0"/>
                </a:tc>
                <a:extLst>
                  <a:ext uri="{0D108BD9-81ED-4DB2-BD59-A6C34878D82A}">
                    <a16:rowId xmlns:a16="http://schemas.microsoft.com/office/drawing/2014/main" val="899627720"/>
                  </a:ext>
                </a:extLst>
              </a:tr>
              <a:tr h="0">
                <a:tc gridSpan="7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Milestones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Platform and dissemination materials for ERICA is ready</a:t>
                      </a:r>
                      <a:endParaRPr lang="en-ID" sz="11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3525" marR="53525" marT="0" marB="0"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15623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4863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F896C-6838-4AA9-BE1C-AB781F292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</a:t>
            </a: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2E769A-C11C-454B-AEBE-4A4755870F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70438"/>
            <a:ext cx="12192000" cy="307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37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4E5BF9C-D0FC-46BB-B495-E533B397C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960384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rgbClr val="004B5F"/>
      </a:dk1>
      <a:lt1>
        <a:srgbClr val="FFFFFF"/>
      </a:lt1>
      <a:dk2>
        <a:srgbClr val="000000"/>
      </a:dk2>
      <a:lt2>
        <a:srgbClr val="BDDDFC"/>
      </a:lt2>
      <a:accent1>
        <a:srgbClr val="0655A2"/>
      </a:accent1>
      <a:accent2>
        <a:srgbClr val="D76F00"/>
      </a:accent2>
      <a:accent3>
        <a:srgbClr val="FA9500"/>
      </a:accent3>
      <a:accent4>
        <a:srgbClr val="FFC000"/>
      </a:accent4>
      <a:accent5>
        <a:srgbClr val="5B9BD5"/>
      </a:accent5>
      <a:accent6>
        <a:srgbClr val="70AD47"/>
      </a:accent6>
      <a:hlink>
        <a:srgbClr val="012966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922</TotalTime>
  <Words>407</Words>
  <Application>Microsoft Office PowerPoint</Application>
  <PresentationFormat>Widescreen</PresentationFormat>
  <Paragraphs>63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Wingdings</vt:lpstr>
      <vt:lpstr>Office Theme</vt:lpstr>
      <vt:lpstr>Project Management:  Project Action Plan (PAP)</vt:lpstr>
      <vt:lpstr>Project Action Plan Structure</vt:lpstr>
      <vt:lpstr>General Information</vt:lpstr>
      <vt:lpstr>PowerPoint Presentation</vt:lpstr>
      <vt:lpstr>Main Task, Task and Milestone</vt:lpstr>
      <vt:lpstr>Main Task and Components</vt:lpstr>
      <vt:lpstr>Main Task and Component (Sample)</vt:lpstr>
      <vt:lpstr>Timeline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Muhammad Ihsan Zul</dc:creator>
  <cp:lastModifiedBy>Muhammad Ihsan Zul</cp:lastModifiedBy>
  <cp:revision>129</cp:revision>
  <dcterms:created xsi:type="dcterms:W3CDTF">2021-09-27T14:42:22Z</dcterms:created>
  <dcterms:modified xsi:type="dcterms:W3CDTF">2021-12-08T11:00:29Z</dcterms:modified>
</cp:coreProperties>
</file>